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57"/>
  </p:notesMasterIdLst>
  <p:handoutMasterIdLst>
    <p:handoutMasterId r:id="rId58"/>
  </p:handoutMasterIdLst>
  <p:sldIdLst>
    <p:sldId id="257" r:id="rId2"/>
    <p:sldId id="270" r:id="rId3"/>
    <p:sldId id="307" r:id="rId4"/>
    <p:sldId id="320" r:id="rId5"/>
    <p:sldId id="318" r:id="rId6"/>
    <p:sldId id="319" r:id="rId7"/>
    <p:sldId id="322" r:id="rId8"/>
    <p:sldId id="321" r:id="rId9"/>
    <p:sldId id="323" r:id="rId10"/>
    <p:sldId id="324" r:id="rId11"/>
    <p:sldId id="325" r:id="rId12"/>
    <p:sldId id="326" r:id="rId13"/>
    <p:sldId id="327" r:id="rId14"/>
    <p:sldId id="328" r:id="rId15"/>
    <p:sldId id="329" r:id="rId16"/>
    <p:sldId id="330" r:id="rId17"/>
    <p:sldId id="334" r:id="rId18"/>
    <p:sldId id="311" r:id="rId19"/>
    <p:sldId id="335" r:id="rId20"/>
    <p:sldId id="331" r:id="rId21"/>
    <p:sldId id="336" r:id="rId22"/>
    <p:sldId id="338" r:id="rId23"/>
    <p:sldId id="361" r:id="rId24"/>
    <p:sldId id="369" r:id="rId25"/>
    <p:sldId id="370" r:id="rId26"/>
    <p:sldId id="367" r:id="rId27"/>
    <p:sldId id="371" r:id="rId28"/>
    <p:sldId id="363" r:id="rId29"/>
    <p:sldId id="365" r:id="rId30"/>
    <p:sldId id="372" r:id="rId31"/>
    <p:sldId id="368" r:id="rId32"/>
    <p:sldId id="362" r:id="rId33"/>
    <p:sldId id="339" r:id="rId34"/>
    <p:sldId id="340" r:id="rId35"/>
    <p:sldId id="332" r:id="rId36"/>
    <p:sldId id="359" r:id="rId37"/>
    <p:sldId id="360" r:id="rId38"/>
    <p:sldId id="341" r:id="rId39"/>
    <p:sldId id="342" r:id="rId40"/>
    <p:sldId id="343" r:id="rId41"/>
    <p:sldId id="344" r:id="rId42"/>
    <p:sldId id="345" r:id="rId43"/>
    <p:sldId id="346" r:id="rId44"/>
    <p:sldId id="347" r:id="rId45"/>
    <p:sldId id="348" r:id="rId46"/>
    <p:sldId id="349" r:id="rId47"/>
    <p:sldId id="351" r:id="rId48"/>
    <p:sldId id="352" r:id="rId49"/>
    <p:sldId id="353" r:id="rId50"/>
    <p:sldId id="354" r:id="rId51"/>
    <p:sldId id="355" r:id="rId52"/>
    <p:sldId id="356" r:id="rId53"/>
    <p:sldId id="357" r:id="rId54"/>
    <p:sldId id="358" r:id="rId55"/>
    <p:sldId id="373" r:id="rId56"/>
  </p:sldIdLst>
  <p:sldSz cx="9144000" cy="6858000" type="screen4x3"/>
  <p:notesSz cx="6858000" cy="9144000"/>
  <p:defaultTextStyle>
    <a:defPPr>
      <a:defRPr lang="en-US"/>
    </a:defPPr>
    <a:lvl1pPr algn="l" rtl="0" fontAlgn="base">
      <a:spcBef>
        <a:spcPct val="20000"/>
      </a:spcBef>
      <a:spcAft>
        <a:spcPct val="0"/>
      </a:spcAft>
      <a:buClr>
        <a:srgbClr val="004483"/>
      </a:buClr>
      <a:buFont typeface="Wingdings" pitchFamily="2" charset="2"/>
      <a:defRPr kumimoji="1" sz="2400" kern="1200">
        <a:solidFill>
          <a:schemeClr val="tx1"/>
        </a:solidFill>
        <a:latin typeface="Arial Narrow" pitchFamily="34" charset="0"/>
        <a:ea typeface="ＭＳ Ｐゴシック" pitchFamily="-80" charset="-128"/>
        <a:cs typeface="+mn-cs"/>
      </a:defRPr>
    </a:lvl1pPr>
    <a:lvl2pPr marL="457200" algn="l" rtl="0" fontAlgn="base">
      <a:spcBef>
        <a:spcPct val="20000"/>
      </a:spcBef>
      <a:spcAft>
        <a:spcPct val="0"/>
      </a:spcAft>
      <a:buClr>
        <a:srgbClr val="004483"/>
      </a:buClr>
      <a:buFont typeface="Wingdings" pitchFamily="2" charset="2"/>
      <a:defRPr kumimoji="1" sz="2400" kern="1200">
        <a:solidFill>
          <a:schemeClr val="tx1"/>
        </a:solidFill>
        <a:latin typeface="Arial Narrow" pitchFamily="34" charset="0"/>
        <a:ea typeface="ＭＳ Ｐゴシック" pitchFamily="-80" charset="-128"/>
        <a:cs typeface="+mn-cs"/>
      </a:defRPr>
    </a:lvl2pPr>
    <a:lvl3pPr marL="914400" algn="l" rtl="0" fontAlgn="base">
      <a:spcBef>
        <a:spcPct val="20000"/>
      </a:spcBef>
      <a:spcAft>
        <a:spcPct val="0"/>
      </a:spcAft>
      <a:buClr>
        <a:srgbClr val="004483"/>
      </a:buClr>
      <a:buFont typeface="Wingdings" pitchFamily="2" charset="2"/>
      <a:defRPr kumimoji="1" sz="2400" kern="1200">
        <a:solidFill>
          <a:schemeClr val="tx1"/>
        </a:solidFill>
        <a:latin typeface="Arial Narrow" pitchFamily="34" charset="0"/>
        <a:ea typeface="ＭＳ Ｐゴシック" pitchFamily="-80" charset="-128"/>
        <a:cs typeface="+mn-cs"/>
      </a:defRPr>
    </a:lvl3pPr>
    <a:lvl4pPr marL="1371600" algn="l" rtl="0" fontAlgn="base">
      <a:spcBef>
        <a:spcPct val="20000"/>
      </a:spcBef>
      <a:spcAft>
        <a:spcPct val="0"/>
      </a:spcAft>
      <a:buClr>
        <a:srgbClr val="004483"/>
      </a:buClr>
      <a:buFont typeface="Wingdings" pitchFamily="2" charset="2"/>
      <a:defRPr kumimoji="1" sz="2400" kern="1200">
        <a:solidFill>
          <a:schemeClr val="tx1"/>
        </a:solidFill>
        <a:latin typeface="Arial Narrow" pitchFamily="34" charset="0"/>
        <a:ea typeface="ＭＳ Ｐゴシック" pitchFamily="-80" charset="-128"/>
        <a:cs typeface="+mn-cs"/>
      </a:defRPr>
    </a:lvl4pPr>
    <a:lvl5pPr marL="1828800" algn="l" rtl="0" fontAlgn="base">
      <a:spcBef>
        <a:spcPct val="20000"/>
      </a:spcBef>
      <a:spcAft>
        <a:spcPct val="0"/>
      </a:spcAft>
      <a:buClr>
        <a:srgbClr val="004483"/>
      </a:buClr>
      <a:buFont typeface="Wingdings" pitchFamily="2" charset="2"/>
      <a:defRPr kumimoji="1" sz="2400" kern="1200">
        <a:solidFill>
          <a:schemeClr val="tx1"/>
        </a:solidFill>
        <a:latin typeface="Arial Narrow" pitchFamily="34" charset="0"/>
        <a:ea typeface="ＭＳ Ｐゴシック" pitchFamily="-80" charset="-128"/>
        <a:cs typeface="+mn-cs"/>
      </a:defRPr>
    </a:lvl5pPr>
    <a:lvl6pPr marL="2286000" algn="l" defTabSz="914400" rtl="0" eaLnBrk="1" latinLnBrk="0" hangingPunct="1">
      <a:defRPr kumimoji="1" sz="2400" kern="1200">
        <a:solidFill>
          <a:schemeClr val="tx1"/>
        </a:solidFill>
        <a:latin typeface="Arial Narrow" pitchFamily="34" charset="0"/>
        <a:ea typeface="ＭＳ Ｐゴシック" pitchFamily="-80" charset="-128"/>
        <a:cs typeface="+mn-cs"/>
      </a:defRPr>
    </a:lvl6pPr>
    <a:lvl7pPr marL="2743200" algn="l" defTabSz="914400" rtl="0" eaLnBrk="1" latinLnBrk="0" hangingPunct="1">
      <a:defRPr kumimoji="1" sz="2400" kern="1200">
        <a:solidFill>
          <a:schemeClr val="tx1"/>
        </a:solidFill>
        <a:latin typeface="Arial Narrow" pitchFamily="34" charset="0"/>
        <a:ea typeface="ＭＳ Ｐゴシック" pitchFamily="-80" charset="-128"/>
        <a:cs typeface="+mn-cs"/>
      </a:defRPr>
    </a:lvl7pPr>
    <a:lvl8pPr marL="3200400" algn="l" defTabSz="914400" rtl="0" eaLnBrk="1" latinLnBrk="0" hangingPunct="1">
      <a:defRPr kumimoji="1" sz="2400" kern="1200">
        <a:solidFill>
          <a:schemeClr val="tx1"/>
        </a:solidFill>
        <a:latin typeface="Arial Narrow" pitchFamily="34" charset="0"/>
        <a:ea typeface="ＭＳ Ｐゴシック" pitchFamily="-80" charset="-128"/>
        <a:cs typeface="+mn-cs"/>
      </a:defRPr>
    </a:lvl8pPr>
    <a:lvl9pPr marL="3657600" algn="l" defTabSz="914400" rtl="0" eaLnBrk="1" latinLnBrk="0" hangingPunct="1">
      <a:defRPr kumimoji="1" sz="2400" kern="1200">
        <a:solidFill>
          <a:schemeClr val="tx1"/>
        </a:solidFill>
        <a:latin typeface="Arial Narrow" pitchFamily="34"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124A91"/>
    <a:srgbClr val="005DAA"/>
    <a:srgbClr val="89C4FF"/>
    <a:srgbClr val="0039A6"/>
    <a:srgbClr val="173F82"/>
    <a:srgbClr val="004483"/>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6158" autoAdjust="0"/>
  </p:normalViewPr>
  <p:slideViewPr>
    <p:cSldViewPr snapToGrid="0">
      <p:cViewPr varScale="1">
        <p:scale>
          <a:sx n="129" d="100"/>
          <a:sy n="129" d="100"/>
        </p:scale>
        <p:origin x="-23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28.wmf"/><Relationship Id="rId4"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4"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 Id="rId5" Type="http://schemas.openxmlformats.org/officeDocument/2006/relationships/image" Target="../media/image85.wmf"/><Relationship Id="rId4" Type="http://schemas.openxmlformats.org/officeDocument/2006/relationships/image" Target="../media/image8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image" Target="../media/image93.wmf"/><Relationship Id="rId1" Type="http://schemas.openxmlformats.org/officeDocument/2006/relationships/image" Target="../media/image94.wmf"/><Relationship Id="rId5" Type="http://schemas.openxmlformats.org/officeDocument/2006/relationships/image" Target="../media/image96.wmf"/><Relationship Id="rId4"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kumimoji="0" sz="1200">
                <a:latin typeface="Arial" charset="0"/>
              </a:defRPr>
            </a:lvl1pPr>
          </a:lstStyle>
          <a:p>
            <a:pPr>
              <a:defRPr/>
            </a:pPr>
            <a:endParaRPr lang="en-US"/>
          </a:p>
        </p:txBody>
      </p:sp>
      <p:sp>
        <p:nvSpPr>
          <p:cNvPr id="5837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kumimoji="0" sz="1200">
                <a:latin typeface="Arial" charset="0"/>
              </a:defRPr>
            </a:lvl1pPr>
          </a:lstStyle>
          <a:p>
            <a:pPr>
              <a:defRPr/>
            </a:pPr>
            <a:endParaRPr lang="en-US"/>
          </a:p>
        </p:txBody>
      </p:sp>
      <p:sp>
        <p:nvSpPr>
          <p:cNvPr id="5837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kumimoji="0" sz="1200">
                <a:latin typeface="Arial" charset="0"/>
              </a:defRPr>
            </a:lvl1pPr>
          </a:lstStyle>
          <a:p>
            <a:pPr>
              <a:defRPr/>
            </a:pPr>
            <a:endParaRPr lang="en-US"/>
          </a:p>
        </p:txBody>
      </p:sp>
      <p:sp>
        <p:nvSpPr>
          <p:cNvPr id="5837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kumimoji="0" sz="1200">
                <a:latin typeface="Arial" charset="0"/>
              </a:defRPr>
            </a:lvl1pPr>
          </a:lstStyle>
          <a:p>
            <a:pPr>
              <a:defRPr/>
            </a:pPr>
            <a:fld id="{C796ECE7-1FBB-441D-8ED3-6C097A792DF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buFontTx/>
              <a:buNone/>
              <a:defRPr kumimoji="0"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buFontTx/>
              <a:buNone/>
              <a:defRPr kumimoji="0" sz="12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buFontTx/>
              <a:buNone/>
              <a:defRPr kumimoji="0"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buFontTx/>
              <a:buNone/>
              <a:defRPr kumimoji="0" sz="1200">
                <a:latin typeface="Arial" charset="0"/>
              </a:defRPr>
            </a:lvl1pPr>
          </a:lstStyle>
          <a:p>
            <a:pPr>
              <a:defRPr/>
            </a:pPr>
            <a:fld id="{7BE738E0-4884-4295-B413-E6B64FA7257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7543577-9493-4729-90F6-B41533DDD9E5}" type="slidenum">
              <a:rPr lang="en-US" smtClean="0"/>
              <a:pPr/>
              <a:t>1</a:t>
            </a:fld>
            <a:endParaRPr lang="en-US"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1400" smtClean="0">
              <a:latin typeface="Arial" charset="0"/>
              <a:ea typeface="ＭＳ Ｐゴシック" pitchFamily="-8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10</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11</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12</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13</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14</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15</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16</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17</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18</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19</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2</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20</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21</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22</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23</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24</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25</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26</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27</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29</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30</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9D1E4AFF-9348-4526-8CAA-B246F36B30DC}" type="slidenum">
              <a:rPr lang="en-US" smtClean="0"/>
              <a:pPr/>
              <a:t>3</a:t>
            </a:fld>
            <a:endParaRPr lang="en-US" smtClean="0"/>
          </a:p>
        </p:txBody>
      </p:sp>
      <p:sp>
        <p:nvSpPr>
          <p:cNvPr id="26627" name="Rectangle 2"/>
          <p:cNvSpPr>
            <a:spLocks noGrp="1" noRot="1" noChangeAspect="1" noChangeArrowheads="1" noTextEdit="1"/>
          </p:cNvSpPr>
          <p:nvPr>
            <p:ph type="sldImg"/>
          </p:nvPr>
        </p:nvSpPr>
        <p:spPr>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http://apod.nasa.gov/apod/ap100603.html         Visible: Anthony Wesley.   Infrared: SOFIA</a:t>
            </a:r>
            <a:r>
              <a:rPr lang="en-US" baseline="0" dirty="0" smtClean="0"/>
              <a:t> (Stratospheric Observatory for Infrared Astronomy)</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31</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9542402F-C403-474B-834A-71147BEE699D}" type="slidenum">
              <a:rPr lang="en-US" smtClean="0"/>
              <a:pPr/>
              <a:t>32</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7543577-9493-4729-90F6-B41533DDD9E5}" type="slidenum">
              <a:rPr lang="en-US" smtClean="0"/>
              <a:pPr/>
              <a:t>33</a:t>
            </a:fld>
            <a:endParaRPr lang="en-US" smtClean="0"/>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sz="1400" smtClean="0">
              <a:latin typeface="Arial" charset="0"/>
              <a:ea typeface="ＭＳ Ｐゴシック" pitchFamily="-80"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34</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40</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41</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42</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43</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44</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45</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4</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1C22E93-7E6A-40B0-B4A5-B7D9FB6964B2}" type="slidenum">
              <a:rPr lang="en-US" smtClean="0"/>
              <a:pPr/>
              <a:t>47</a:t>
            </a:fld>
            <a:endParaRPr lang="en-US" smtClean="0"/>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5</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6</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7</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8</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F0B3021-781A-422A-9EA7-67BCC4B72470}" type="slidenum">
              <a:rPr lang="en-US" smtClean="0"/>
              <a:pPr/>
              <a:t>9</a:t>
            </a:fld>
            <a:endParaRPr lang="en-US" smtClean="0"/>
          </a:p>
        </p:txBody>
      </p:sp>
      <p:sp>
        <p:nvSpPr>
          <p:cNvPr id="27651" name="Rectangle 2"/>
          <p:cNvSpPr>
            <a:spLocks noGrp="1" noRot="1" noChangeAspect="1" noChangeArrowheads="1" noTextEdit="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828800"/>
            <a:ext cx="9144000" cy="1981200"/>
            <a:chOff x="0" y="0"/>
            <a:chExt cx="5760" cy="708"/>
          </a:xfrm>
        </p:grpSpPr>
        <p:sp>
          <p:nvSpPr>
            <p:cNvPr id="5" name="Rectangle 3"/>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grpSp>
      <p:sp>
        <p:nvSpPr>
          <p:cNvPr id="7" name="Rectangle 12"/>
          <p:cNvSpPr>
            <a:spLocks noChangeArrowheads="1"/>
          </p:cNvSpPr>
          <p:nvPr/>
        </p:nvSpPr>
        <p:spPr bwMode="auto">
          <a:xfrm>
            <a:off x="1452563" y="4800600"/>
            <a:ext cx="6400800" cy="876300"/>
          </a:xfrm>
          <a:prstGeom prst="rect">
            <a:avLst/>
          </a:prstGeom>
          <a:noFill/>
          <a:ln w="9525">
            <a:noFill/>
            <a:miter lim="800000"/>
            <a:headEnd/>
            <a:tailEnd/>
          </a:ln>
          <a:effectLst/>
        </p:spPr>
        <p:txBody>
          <a:bodyPr/>
          <a:lstStyle/>
          <a:p>
            <a:pPr eaLnBrk="0" hangingPunct="0">
              <a:spcBef>
                <a:spcPct val="0"/>
              </a:spcBef>
              <a:buClrTx/>
              <a:buFontTx/>
              <a:buNone/>
              <a:defRPr/>
            </a:pPr>
            <a:endParaRPr kumimoji="0" lang="en-US">
              <a:latin typeface="Arial" charset="0"/>
            </a:endParaRPr>
          </a:p>
        </p:txBody>
      </p:sp>
      <p:sp>
        <p:nvSpPr>
          <p:cNvPr id="8" name="Rectangle 13"/>
          <p:cNvSpPr>
            <a:spLocks noChangeArrowheads="1"/>
          </p:cNvSpPr>
          <p:nvPr/>
        </p:nvSpPr>
        <p:spPr bwMode="auto">
          <a:xfrm>
            <a:off x="1371600" y="5029200"/>
            <a:ext cx="6400800" cy="876300"/>
          </a:xfrm>
          <a:prstGeom prst="rect">
            <a:avLst/>
          </a:prstGeom>
          <a:noFill/>
          <a:ln w="9525">
            <a:noFill/>
            <a:miter lim="800000"/>
            <a:headEnd/>
            <a:tailEnd/>
          </a:ln>
          <a:effectLst/>
        </p:spPr>
        <p:txBody>
          <a:bodyPr/>
          <a:lstStyle/>
          <a:p>
            <a:pPr eaLnBrk="0" hangingPunct="0">
              <a:spcBef>
                <a:spcPct val="0"/>
              </a:spcBef>
              <a:buClrTx/>
              <a:buFontTx/>
              <a:buNone/>
              <a:defRPr/>
            </a:pPr>
            <a:endParaRPr kumimoji="0" lang="en-US">
              <a:latin typeface="Arial" charset="0"/>
            </a:endParaRPr>
          </a:p>
        </p:txBody>
      </p:sp>
      <p:sp>
        <p:nvSpPr>
          <p:cNvPr id="9" name="Text Box 14"/>
          <p:cNvSpPr txBox="1">
            <a:spLocks noChangeArrowheads="1"/>
          </p:cNvSpPr>
          <p:nvPr/>
        </p:nvSpPr>
        <p:spPr bwMode="auto">
          <a:xfrm>
            <a:off x="1371600" y="5105400"/>
            <a:ext cx="6400800" cy="457200"/>
          </a:xfrm>
          <a:prstGeom prst="rect">
            <a:avLst/>
          </a:prstGeom>
          <a:noFill/>
          <a:ln w="9525">
            <a:noFill/>
            <a:miter lim="800000"/>
            <a:headEnd/>
            <a:tailEnd/>
          </a:ln>
          <a:effectLst/>
        </p:spPr>
        <p:txBody>
          <a:bodyPr>
            <a:spAutoFit/>
          </a:bodyPr>
          <a:lstStyle/>
          <a:p>
            <a:pPr eaLnBrk="0" hangingPunct="0">
              <a:spcBef>
                <a:spcPct val="50000"/>
              </a:spcBef>
              <a:buClrTx/>
              <a:buFontTx/>
              <a:buNone/>
              <a:defRPr/>
            </a:pPr>
            <a:endParaRPr kumimoji="0" lang="en-US">
              <a:latin typeface="Helvetica" pitchFamily="34" charset="0"/>
            </a:endParaRPr>
          </a:p>
        </p:txBody>
      </p:sp>
      <p:sp>
        <p:nvSpPr>
          <p:cNvPr id="10" name="Rectangle 15"/>
          <p:cNvSpPr>
            <a:spLocks noChangeArrowheads="1"/>
          </p:cNvSpPr>
          <p:nvPr/>
        </p:nvSpPr>
        <p:spPr bwMode="auto">
          <a:xfrm>
            <a:off x="1371600" y="4800600"/>
            <a:ext cx="6400800" cy="876300"/>
          </a:xfrm>
          <a:prstGeom prst="rect">
            <a:avLst/>
          </a:prstGeom>
          <a:noFill/>
          <a:ln w="9525">
            <a:noFill/>
            <a:miter lim="800000"/>
            <a:headEnd/>
            <a:tailEnd/>
          </a:ln>
          <a:effectLst/>
        </p:spPr>
        <p:txBody>
          <a:bodyPr/>
          <a:lstStyle/>
          <a:p>
            <a:pPr eaLnBrk="0" hangingPunct="0">
              <a:spcBef>
                <a:spcPct val="0"/>
              </a:spcBef>
              <a:buClrTx/>
              <a:buFontTx/>
              <a:buNone/>
              <a:defRPr/>
            </a:pPr>
            <a:endParaRPr kumimoji="0" lang="en-US">
              <a:latin typeface="Arial" charset="0"/>
            </a:endParaRPr>
          </a:p>
        </p:txBody>
      </p:sp>
      <p:sp>
        <p:nvSpPr>
          <p:cNvPr id="11" name="Text Box 25"/>
          <p:cNvSpPr txBox="1">
            <a:spLocks noChangeArrowheads="1"/>
          </p:cNvSpPr>
          <p:nvPr userDrawn="1"/>
        </p:nvSpPr>
        <p:spPr bwMode="auto">
          <a:xfrm>
            <a:off x="1676400" y="609600"/>
            <a:ext cx="5856288" cy="519113"/>
          </a:xfrm>
          <a:prstGeom prst="rect">
            <a:avLst/>
          </a:prstGeom>
          <a:noFill/>
          <a:ln w="9525">
            <a:noFill/>
            <a:miter lim="800000"/>
            <a:headEnd/>
            <a:tailEnd/>
          </a:ln>
          <a:effectLst/>
        </p:spPr>
        <p:txBody>
          <a:bodyPr wrap="none">
            <a:spAutoFit/>
          </a:bodyPr>
          <a:lstStyle/>
          <a:p>
            <a:pPr eaLnBrk="0" hangingPunct="0">
              <a:spcBef>
                <a:spcPct val="50000"/>
              </a:spcBef>
              <a:buClrTx/>
              <a:buFontTx/>
              <a:buNone/>
              <a:defRPr/>
            </a:pPr>
            <a:r>
              <a:rPr kumimoji="0" lang="en-US" sz="2800" b="1">
                <a:solidFill>
                  <a:srgbClr val="124A91"/>
                </a:solidFill>
              </a:rPr>
              <a:t>Lawrence Livermore National Laboratory</a:t>
            </a:r>
          </a:p>
        </p:txBody>
      </p:sp>
      <p:grpSp>
        <p:nvGrpSpPr>
          <p:cNvPr id="12" name="Group 28"/>
          <p:cNvGrpSpPr>
            <a:grpSpLocks/>
          </p:cNvGrpSpPr>
          <p:nvPr userDrawn="1"/>
        </p:nvGrpSpPr>
        <p:grpSpPr bwMode="auto">
          <a:xfrm>
            <a:off x="0" y="3886200"/>
            <a:ext cx="9144000" cy="76200"/>
            <a:chOff x="0" y="0"/>
            <a:chExt cx="5760" cy="708"/>
          </a:xfrm>
        </p:grpSpPr>
        <p:sp>
          <p:nvSpPr>
            <p:cNvPr id="13" name="Rectangle 29"/>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sp>
          <p:nvSpPr>
            <p:cNvPr id="14" name="Rectangle 30"/>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grpSp>
      <p:grpSp>
        <p:nvGrpSpPr>
          <p:cNvPr id="15" name="Group 31"/>
          <p:cNvGrpSpPr>
            <a:grpSpLocks/>
          </p:cNvGrpSpPr>
          <p:nvPr userDrawn="1"/>
        </p:nvGrpSpPr>
        <p:grpSpPr bwMode="auto">
          <a:xfrm>
            <a:off x="0" y="1676400"/>
            <a:ext cx="9144000" cy="76200"/>
            <a:chOff x="0" y="0"/>
            <a:chExt cx="5760" cy="708"/>
          </a:xfrm>
        </p:grpSpPr>
        <p:sp>
          <p:nvSpPr>
            <p:cNvPr id="16" name="Rectangle 32"/>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sp>
          <p:nvSpPr>
            <p:cNvPr id="17" name="Rectangle 33"/>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grpSp>
      <p:pic>
        <p:nvPicPr>
          <p:cNvPr id="18" name="Picture 36" descr="lab_icon_no_box_blue_rgb"/>
          <p:cNvPicPr>
            <a:picLocks noChangeAspect="1" noChangeArrowheads="1"/>
          </p:cNvPicPr>
          <p:nvPr userDrawn="1"/>
        </p:nvPicPr>
        <p:blipFill>
          <a:blip r:embed="rId2" cstate="print"/>
          <a:srcRect/>
          <a:stretch>
            <a:fillRect/>
          </a:stretch>
        </p:blipFill>
        <p:spPr bwMode="auto">
          <a:xfrm>
            <a:off x="4038600" y="4191000"/>
            <a:ext cx="1295400" cy="1247775"/>
          </a:xfrm>
          <a:prstGeom prst="rect">
            <a:avLst/>
          </a:prstGeom>
          <a:noFill/>
          <a:ln w="9525">
            <a:noFill/>
            <a:miter lim="800000"/>
            <a:headEnd/>
            <a:tailEnd/>
          </a:ln>
        </p:spPr>
      </p:pic>
      <p:sp>
        <p:nvSpPr>
          <p:cNvPr id="195591" name="Rectangle 7"/>
          <p:cNvSpPr>
            <a:spLocks noGrp="1" noChangeArrowheads="1"/>
          </p:cNvSpPr>
          <p:nvPr>
            <p:ph type="subTitle" idx="1"/>
          </p:nvPr>
        </p:nvSpPr>
        <p:spPr>
          <a:xfrm>
            <a:off x="1295400" y="5638800"/>
            <a:ext cx="6477000" cy="914400"/>
          </a:xfrm>
        </p:spPr>
        <p:txBody>
          <a:bodyPr anchor="ctr"/>
          <a:lstStyle>
            <a:lvl1pPr marL="0" indent="0" algn="ctr">
              <a:buFont typeface="Wingdings" pitchFamily="2" charset="2"/>
              <a:buNone/>
              <a:defRPr/>
            </a:lvl1pPr>
          </a:lstStyle>
          <a:p>
            <a:r>
              <a:rPr lang="en-US"/>
              <a:t>Click to edit Master subtitle style</a:t>
            </a:r>
          </a:p>
        </p:txBody>
      </p:sp>
      <p:sp>
        <p:nvSpPr>
          <p:cNvPr id="195592" name="Rectangle 8"/>
          <p:cNvSpPr>
            <a:spLocks noGrp="1" noChangeArrowheads="1"/>
          </p:cNvSpPr>
          <p:nvPr>
            <p:ph type="ctrTitle"/>
          </p:nvPr>
        </p:nvSpPr>
        <p:spPr>
          <a:xfrm>
            <a:off x="685800" y="1905000"/>
            <a:ext cx="7772400" cy="1828800"/>
          </a:xfrm>
        </p:spPr>
        <p:txBody>
          <a:bodyPr anchor="ctr"/>
          <a:lstStyle>
            <a:lvl1pPr algn="ctr">
              <a:defRPr>
                <a:solidFill>
                  <a:schemeClr val="bg1"/>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7818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6781800" cy="8096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371600"/>
            <a:ext cx="39624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716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396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9624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1069975"/>
            <a:ext cx="9144000" cy="5788025"/>
          </a:xfrm>
          <a:prstGeom prst="rect">
            <a:avLst/>
          </a:prstGeom>
          <a:gradFill rotWithShape="1">
            <a:gsLst>
              <a:gs pos="0">
                <a:srgbClr val="E4EAFF">
                  <a:gamma/>
                  <a:tint val="41176"/>
                  <a:invGamma/>
                </a:srgbClr>
              </a:gs>
              <a:gs pos="100000">
                <a:srgbClr val="E4EAFF"/>
              </a:gs>
            </a:gsLst>
            <a:lin ang="2700000" scaled="1"/>
          </a:gradFill>
          <a:ln w="9525">
            <a:noFill/>
            <a:miter lim="800000"/>
            <a:headEnd/>
            <a:tailEnd/>
          </a:ln>
          <a:effectLst/>
        </p:spPr>
        <p:txBody>
          <a:bodyPr wrap="none" anchor="ctr"/>
          <a:lstStyle/>
          <a:p>
            <a:pPr algn="ctr" eaLnBrk="0" hangingPunct="0">
              <a:spcBef>
                <a:spcPct val="50000"/>
              </a:spcBef>
              <a:buClrTx/>
              <a:buFontTx/>
              <a:buNone/>
              <a:defRPr/>
            </a:pPr>
            <a:endParaRPr kumimoji="0" lang="en-US" sz="1400">
              <a:solidFill>
                <a:srgbClr val="0039A6"/>
              </a:solidFill>
              <a:latin typeface="Impact" pitchFamily="34" charset="0"/>
            </a:endParaRPr>
          </a:p>
        </p:txBody>
      </p:sp>
      <p:sp>
        <p:nvSpPr>
          <p:cNvPr id="7171" name="Rectangle 3"/>
          <p:cNvSpPr>
            <a:spLocks noGrp="1" noChangeArrowheads="1"/>
          </p:cNvSpPr>
          <p:nvPr>
            <p:ph type="body" idx="1"/>
          </p:nvPr>
        </p:nvSpPr>
        <p:spPr bwMode="auto">
          <a:xfrm>
            <a:off x="533400" y="1371600"/>
            <a:ext cx="8077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7172" name="Group 4"/>
          <p:cNvGrpSpPr>
            <a:grpSpLocks/>
          </p:cNvGrpSpPr>
          <p:nvPr/>
        </p:nvGrpSpPr>
        <p:grpSpPr bwMode="auto">
          <a:xfrm>
            <a:off x="0" y="1066800"/>
            <a:ext cx="9142413" cy="76200"/>
            <a:chOff x="0" y="0"/>
            <a:chExt cx="5760" cy="708"/>
          </a:xfrm>
        </p:grpSpPr>
        <p:sp>
          <p:nvSpPr>
            <p:cNvPr id="194565" name="Rectangle 5"/>
            <p:cNvSpPr>
              <a:spLocks noChangeArrowheads="1"/>
            </p:cNvSpPr>
            <p:nvPr userDrawn="1"/>
          </p:nvSpPr>
          <p:spPr bwMode="auto">
            <a:xfrm flipV="1">
              <a:off x="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sp>
          <p:nvSpPr>
            <p:cNvPr id="194566" name="Rectangle 6"/>
            <p:cNvSpPr>
              <a:spLocks noChangeArrowheads="1"/>
            </p:cNvSpPr>
            <p:nvPr userDrawn="1"/>
          </p:nvSpPr>
          <p:spPr bwMode="auto">
            <a:xfrm flipV="1">
              <a:off x="2880" y="0"/>
              <a:ext cx="2880" cy="708"/>
            </a:xfrm>
            <a:prstGeom prst="rect">
              <a:avLst/>
            </a:prstGeom>
            <a:solidFill>
              <a:srgbClr val="124A91"/>
            </a:solidFill>
            <a:ln w="9525">
              <a:noFill/>
              <a:miter lim="800000"/>
              <a:headEnd/>
              <a:tailEnd/>
            </a:ln>
            <a:effectLst/>
          </p:spPr>
          <p:txBody>
            <a:bodyPr wrap="none" anchor="ctr"/>
            <a:lstStyle/>
            <a:p>
              <a:pPr>
                <a:defRPr/>
              </a:pPr>
              <a:endParaRPr lang="en-US"/>
            </a:p>
          </p:txBody>
        </p:sp>
      </p:grpSp>
      <p:sp>
        <p:nvSpPr>
          <p:cNvPr id="194567" name="Line 7"/>
          <p:cNvSpPr>
            <a:spLocks noChangeShapeType="1"/>
          </p:cNvSpPr>
          <p:nvPr/>
        </p:nvSpPr>
        <p:spPr bwMode="auto">
          <a:xfrm>
            <a:off x="3505200" y="6477000"/>
            <a:ext cx="4572000" cy="0"/>
          </a:xfrm>
          <a:prstGeom prst="line">
            <a:avLst/>
          </a:prstGeom>
          <a:noFill/>
          <a:ln w="6350">
            <a:solidFill>
              <a:srgbClr val="004483"/>
            </a:solidFill>
            <a:round/>
            <a:headEnd/>
            <a:tailEnd/>
          </a:ln>
          <a:effectLst/>
        </p:spPr>
        <p:txBody>
          <a:bodyPr/>
          <a:lstStyle/>
          <a:p>
            <a:pPr>
              <a:defRPr/>
            </a:pPr>
            <a:endParaRPr lang="en-US"/>
          </a:p>
        </p:txBody>
      </p:sp>
      <p:sp>
        <p:nvSpPr>
          <p:cNvPr id="194568" name="Text Box 8"/>
          <p:cNvSpPr txBox="1">
            <a:spLocks noChangeArrowheads="1"/>
          </p:cNvSpPr>
          <p:nvPr/>
        </p:nvSpPr>
        <p:spPr bwMode="auto">
          <a:xfrm>
            <a:off x="8677275" y="6586538"/>
            <a:ext cx="314325" cy="195262"/>
          </a:xfrm>
          <a:prstGeom prst="rect">
            <a:avLst/>
          </a:prstGeom>
          <a:noFill/>
          <a:ln w="12700">
            <a:noFill/>
            <a:miter lim="800000"/>
            <a:headEnd type="none" w="sm" len="sm"/>
            <a:tailEnd type="none" w="sm" len="sm"/>
          </a:ln>
          <a:effectLst/>
        </p:spPr>
        <p:txBody>
          <a:bodyPr lIns="0">
            <a:spAutoFit/>
          </a:bodyPr>
          <a:lstStyle/>
          <a:p>
            <a:pPr algn="r" eaLnBrk="0" hangingPunct="0">
              <a:lnSpc>
                <a:spcPct val="75000"/>
              </a:lnSpc>
              <a:spcBef>
                <a:spcPct val="0"/>
              </a:spcBef>
              <a:buClrTx/>
              <a:buFontTx/>
              <a:buNone/>
              <a:defRPr/>
            </a:pPr>
            <a:fld id="{FFF59580-8956-4603-AA6F-A9492B1F65F5}" type="slidenum">
              <a:rPr kumimoji="0" lang="en-US" sz="900"/>
              <a:pPr algn="r" eaLnBrk="0" hangingPunct="0">
                <a:lnSpc>
                  <a:spcPct val="75000"/>
                </a:lnSpc>
                <a:spcBef>
                  <a:spcPct val="0"/>
                </a:spcBef>
                <a:buClrTx/>
                <a:buFontTx/>
                <a:buNone/>
                <a:defRPr/>
              </a:pPr>
              <a:t>‹#›</a:t>
            </a:fld>
            <a:endParaRPr kumimoji="0" lang="en-US" sz="900"/>
          </a:p>
        </p:txBody>
      </p:sp>
      <p:sp>
        <p:nvSpPr>
          <p:cNvPr id="7175" name="Rectangle 9"/>
          <p:cNvSpPr>
            <a:spLocks noGrp="1" noChangeArrowheads="1"/>
          </p:cNvSpPr>
          <p:nvPr>
            <p:ph type="title"/>
          </p:nvPr>
        </p:nvSpPr>
        <p:spPr bwMode="auto">
          <a:xfrm>
            <a:off x="609600" y="152400"/>
            <a:ext cx="6781800" cy="809625"/>
          </a:xfrm>
          <a:prstGeom prst="rect">
            <a:avLst/>
          </a:prstGeom>
          <a:noFill/>
          <a:ln w="9525">
            <a:noFill/>
            <a:miter lim="800000"/>
            <a:headEnd/>
            <a:tailEnd/>
          </a:ln>
        </p:spPr>
        <p:txBody>
          <a:bodyPr vert="horz" wrap="square" lIns="0" tIns="45720" rIns="91440" bIns="45720" numCol="1" anchor="b" anchorCtr="0" compatLnSpc="1">
            <a:prstTxWarp prst="textNoShape">
              <a:avLst/>
            </a:prstTxWarp>
          </a:bodyPr>
          <a:lstStyle/>
          <a:p>
            <a:pPr lvl="0"/>
            <a:r>
              <a:rPr lang="en-US" smtClean="0"/>
              <a:t>Click to edit Master title style</a:t>
            </a:r>
          </a:p>
        </p:txBody>
      </p:sp>
      <p:sp>
        <p:nvSpPr>
          <p:cNvPr id="194571" name="Rectangle 11"/>
          <p:cNvSpPr>
            <a:spLocks noChangeArrowheads="1"/>
          </p:cNvSpPr>
          <p:nvPr/>
        </p:nvSpPr>
        <p:spPr bwMode="auto">
          <a:xfrm>
            <a:off x="457200" y="6629400"/>
            <a:ext cx="901209" cy="184666"/>
          </a:xfrm>
          <a:prstGeom prst="rect">
            <a:avLst/>
          </a:prstGeom>
          <a:noFill/>
          <a:ln w="9525">
            <a:noFill/>
            <a:miter lim="800000"/>
            <a:headEnd/>
            <a:tailEnd/>
          </a:ln>
          <a:effectLst/>
        </p:spPr>
        <p:txBody>
          <a:bodyPr wrap="none">
            <a:spAutoFit/>
          </a:bodyPr>
          <a:lstStyle/>
          <a:p>
            <a:pPr eaLnBrk="0" hangingPunct="0">
              <a:spcBef>
                <a:spcPct val="50000"/>
              </a:spcBef>
              <a:buClrTx/>
              <a:buFontTx/>
              <a:buNone/>
              <a:defRPr/>
            </a:pPr>
            <a:r>
              <a:rPr kumimoji="0" lang="en-US" sz="600" b="1" dirty="0" smtClean="0">
                <a:latin typeface="Helvetica" pitchFamily="34" charset="0"/>
              </a:rPr>
              <a:t>LLNL-PRES-441092</a:t>
            </a:r>
            <a:endParaRPr kumimoji="0" lang="en-US" sz="600" b="1" dirty="0">
              <a:latin typeface="Helvetica" pitchFamily="34" charset="0"/>
            </a:endParaRPr>
          </a:p>
        </p:txBody>
      </p:sp>
      <p:sp>
        <p:nvSpPr>
          <p:cNvPr id="194574" name="Rectangle 14"/>
          <p:cNvSpPr>
            <a:spLocks noChangeArrowheads="1"/>
          </p:cNvSpPr>
          <p:nvPr/>
        </p:nvSpPr>
        <p:spPr bwMode="auto">
          <a:xfrm>
            <a:off x="8464550" y="6378575"/>
            <a:ext cx="184150" cy="457200"/>
          </a:xfrm>
          <a:prstGeom prst="rect">
            <a:avLst/>
          </a:prstGeom>
          <a:noFill/>
          <a:ln w="9525">
            <a:noFill/>
            <a:miter lim="800000"/>
            <a:headEnd/>
            <a:tailEnd/>
          </a:ln>
        </p:spPr>
        <p:txBody>
          <a:bodyPr wrap="none">
            <a:spAutoFit/>
          </a:bodyPr>
          <a:lstStyle/>
          <a:p>
            <a:pPr eaLnBrk="0" hangingPunct="0">
              <a:spcBef>
                <a:spcPct val="0"/>
              </a:spcBef>
              <a:buClrTx/>
              <a:buFontTx/>
              <a:buNone/>
              <a:defRPr/>
            </a:pPr>
            <a:endParaRPr kumimoji="0" lang="en-US">
              <a:latin typeface="Arial" charset="0"/>
            </a:endParaRPr>
          </a:p>
        </p:txBody>
      </p:sp>
      <p:sp>
        <p:nvSpPr>
          <p:cNvPr id="194575" name="Rectangle 15"/>
          <p:cNvSpPr>
            <a:spLocks noChangeArrowheads="1"/>
          </p:cNvSpPr>
          <p:nvPr/>
        </p:nvSpPr>
        <p:spPr bwMode="auto">
          <a:xfrm>
            <a:off x="6884988" y="6654800"/>
            <a:ext cx="1627187" cy="184150"/>
          </a:xfrm>
          <a:prstGeom prst="rect">
            <a:avLst/>
          </a:prstGeom>
          <a:noFill/>
          <a:ln w="9525">
            <a:noFill/>
            <a:miter lim="800000"/>
            <a:headEnd/>
            <a:tailEnd/>
          </a:ln>
          <a:effectLst/>
        </p:spPr>
        <p:txBody>
          <a:bodyPr wrap="none">
            <a:spAutoFit/>
          </a:bodyPr>
          <a:lstStyle/>
          <a:p>
            <a:pPr eaLnBrk="0" hangingPunct="0">
              <a:spcBef>
                <a:spcPct val="50000"/>
              </a:spcBef>
              <a:buClrTx/>
              <a:buFontTx/>
              <a:buNone/>
              <a:defRPr/>
            </a:pPr>
            <a:r>
              <a:rPr kumimoji="0" lang="en-US" sz="600" b="1" dirty="0">
                <a:latin typeface="Helvetica" pitchFamily="34" charset="0"/>
              </a:rPr>
              <a:t>Center for Applied Scientific Computing</a:t>
            </a:r>
          </a:p>
        </p:txBody>
      </p:sp>
      <p:sp>
        <p:nvSpPr>
          <p:cNvPr id="194577" name="Text Box 17"/>
          <p:cNvSpPr txBox="1">
            <a:spLocks noChangeArrowheads="1"/>
          </p:cNvSpPr>
          <p:nvPr/>
        </p:nvSpPr>
        <p:spPr bwMode="auto">
          <a:xfrm>
            <a:off x="990600" y="6324600"/>
            <a:ext cx="3657600" cy="304800"/>
          </a:xfrm>
          <a:prstGeom prst="rect">
            <a:avLst/>
          </a:prstGeom>
          <a:noFill/>
          <a:ln w="9525">
            <a:noFill/>
            <a:miter lim="800000"/>
            <a:headEnd/>
            <a:tailEnd/>
          </a:ln>
          <a:effectLst/>
        </p:spPr>
        <p:txBody>
          <a:bodyPr>
            <a:spAutoFit/>
          </a:bodyPr>
          <a:lstStyle/>
          <a:p>
            <a:pPr eaLnBrk="0" hangingPunct="0">
              <a:spcBef>
                <a:spcPct val="50000"/>
              </a:spcBef>
              <a:buClrTx/>
              <a:buFontTx/>
              <a:buNone/>
              <a:defRPr/>
            </a:pPr>
            <a:endParaRPr kumimoji="0" lang="en-US" sz="1400">
              <a:solidFill>
                <a:srgbClr val="0039A6"/>
              </a:solidFill>
              <a:latin typeface="Impact" pitchFamily="34" charset="0"/>
            </a:endParaRPr>
          </a:p>
        </p:txBody>
      </p:sp>
      <p:sp>
        <p:nvSpPr>
          <p:cNvPr id="194578" name="Text Box 18"/>
          <p:cNvSpPr txBox="1">
            <a:spLocks noChangeArrowheads="1"/>
          </p:cNvSpPr>
          <p:nvPr/>
        </p:nvSpPr>
        <p:spPr bwMode="auto">
          <a:xfrm>
            <a:off x="990600" y="6324600"/>
            <a:ext cx="3063875" cy="304800"/>
          </a:xfrm>
          <a:prstGeom prst="rect">
            <a:avLst/>
          </a:prstGeom>
          <a:noFill/>
          <a:ln w="9525">
            <a:noFill/>
            <a:miter lim="800000"/>
            <a:headEnd/>
            <a:tailEnd/>
          </a:ln>
          <a:effectLst/>
        </p:spPr>
        <p:txBody>
          <a:bodyPr>
            <a:spAutoFit/>
          </a:bodyPr>
          <a:lstStyle/>
          <a:p>
            <a:pPr eaLnBrk="0" hangingPunct="0">
              <a:spcBef>
                <a:spcPct val="50000"/>
              </a:spcBef>
              <a:buClrTx/>
              <a:buFontTx/>
              <a:buNone/>
              <a:defRPr/>
            </a:pPr>
            <a:endParaRPr kumimoji="0" lang="en-US" sz="1400">
              <a:solidFill>
                <a:srgbClr val="0039A6"/>
              </a:solidFill>
              <a:latin typeface="Impact" pitchFamily="34" charset="0"/>
            </a:endParaRPr>
          </a:p>
        </p:txBody>
      </p:sp>
      <p:sp>
        <p:nvSpPr>
          <p:cNvPr id="194580" name="Text Box 20"/>
          <p:cNvSpPr txBox="1">
            <a:spLocks noChangeArrowheads="1"/>
          </p:cNvSpPr>
          <p:nvPr/>
        </p:nvSpPr>
        <p:spPr bwMode="auto">
          <a:xfrm>
            <a:off x="457200" y="6324600"/>
            <a:ext cx="3276600" cy="304800"/>
          </a:xfrm>
          <a:prstGeom prst="rect">
            <a:avLst/>
          </a:prstGeom>
          <a:noFill/>
          <a:ln w="9525">
            <a:noFill/>
            <a:miter lim="800000"/>
            <a:headEnd/>
            <a:tailEnd/>
          </a:ln>
          <a:effectLst/>
        </p:spPr>
        <p:txBody>
          <a:bodyPr>
            <a:spAutoFit/>
          </a:bodyPr>
          <a:lstStyle/>
          <a:p>
            <a:pPr eaLnBrk="0" hangingPunct="0">
              <a:spcBef>
                <a:spcPct val="50000"/>
              </a:spcBef>
              <a:buClrTx/>
              <a:buFontTx/>
              <a:buNone/>
              <a:defRPr/>
            </a:pPr>
            <a:r>
              <a:rPr kumimoji="0" lang="en-US" sz="1400" b="1">
                <a:solidFill>
                  <a:srgbClr val="124A91"/>
                </a:solidFill>
              </a:rPr>
              <a:t>Lawrence Livermore National Laboratory</a:t>
            </a:r>
          </a:p>
        </p:txBody>
      </p:sp>
      <p:pic>
        <p:nvPicPr>
          <p:cNvPr id="7182" name="Picture 21" descr="lab_icon_no_box_blue_rgb"/>
          <p:cNvPicPr>
            <a:picLocks noChangeAspect="1" noChangeArrowheads="1"/>
          </p:cNvPicPr>
          <p:nvPr userDrawn="1"/>
        </p:nvPicPr>
        <p:blipFill>
          <a:blip r:embed="rId15" cstate="print"/>
          <a:srcRect/>
          <a:stretch>
            <a:fillRect/>
          </a:stretch>
        </p:blipFill>
        <p:spPr bwMode="auto">
          <a:xfrm>
            <a:off x="8153400" y="6248400"/>
            <a:ext cx="533400" cy="512763"/>
          </a:xfrm>
          <a:prstGeom prst="rect">
            <a:avLst/>
          </a:prstGeom>
          <a:noFill/>
          <a:ln w="9525">
            <a:noFill/>
            <a:miter lim="800000"/>
            <a:headEnd/>
            <a:tailEnd/>
          </a:ln>
        </p:spPr>
      </p:pic>
      <p:pic>
        <p:nvPicPr>
          <p:cNvPr id="7183" name="Picture 22" descr="casc_logo_anim_start_sm_64"/>
          <p:cNvPicPr>
            <a:picLocks noChangeAspect="1" noChangeArrowheads="1"/>
          </p:cNvPicPr>
          <p:nvPr userDrawn="1"/>
        </p:nvPicPr>
        <p:blipFill>
          <a:blip r:embed="rId16" cstate="print"/>
          <a:srcRect/>
          <a:stretch>
            <a:fillRect/>
          </a:stretch>
        </p:blipFill>
        <p:spPr bwMode="auto">
          <a:xfrm>
            <a:off x="7361238" y="90488"/>
            <a:ext cx="1782762" cy="603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6"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rtl="0" eaLnBrk="0" fontAlgn="base" hangingPunct="0">
        <a:spcBef>
          <a:spcPct val="0"/>
        </a:spcBef>
        <a:spcAft>
          <a:spcPct val="0"/>
        </a:spcAft>
        <a:defRPr sz="2400" b="1">
          <a:solidFill>
            <a:srgbClr val="124A91"/>
          </a:solidFill>
          <a:latin typeface="+mj-lt"/>
          <a:ea typeface="+mj-ea"/>
          <a:cs typeface="+mj-cs"/>
        </a:defRPr>
      </a:lvl1pPr>
      <a:lvl2pPr algn="l" rtl="0" eaLnBrk="0" fontAlgn="base" hangingPunct="0">
        <a:spcBef>
          <a:spcPct val="0"/>
        </a:spcBef>
        <a:spcAft>
          <a:spcPct val="0"/>
        </a:spcAft>
        <a:defRPr sz="2400" b="1">
          <a:solidFill>
            <a:srgbClr val="124A91"/>
          </a:solidFill>
          <a:latin typeface="Arial Narrow" pitchFamily="34" charset="0"/>
          <a:ea typeface="ＭＳ Ｐゴシック" pitchFamily="-80" charset="-128"/>
        </a:defRPr>
      </a:lvl2pPr>
      <a:lvl3pPr algn="l" rtl="0" eaLnBrk="0" fontAlgn="base" hangingPunct="0">
        <a:spcBef>
          <a:spcPct val="0"/>
        </a:spcBef>
        <a:spcAft>
          <a:spcPct val="0"/>
        </a:spcAft>
        <a:defRPr sz="2400" b="1">
          <a:solidFill>
            <a:srgbClr val="124A91"/>
          </a:solidFill>
          <a:latin typeface="Arial Narrow" pitchFamily="34" charset="0"/>
          <a:ea typeface="ＭＳ Ｐゴシック" pitchFamily="-80" charset="-128"/>
        </a:defRPr>
      </a:lvl3pPr>
      <a:lvl4pPr algn="l" rtl="0" eaLnBrk="0" fontAlgn="base" hangingPunct="0">
        <a:spcBef>
          <a:spcPct val="0"/>
        </a:spcBef>
        <a:spcAft>
          <a:spcPct val="0"/>
        </a:spcAft>
        <a:defRPr sz="2400" b="1">
          <a:solidFill>
            <a:srgbClr val="124A91"/>
          </a:solidFill>
          <a:latin typeface="Arial Narrow" pitchFamily="34" charset="0"/>
          <a:ea typeface="ＭＳ Ｐゴシック" pitchFamily="-80" charset="-128"/>
        </a:defRPr>
      </a:lvl4pPr>
      <a:lvl5pPr algn="l" rtl="0" eaLnBrk="0" fontAlgn="base" hangingPunct="0">
        <a:spcBef>
          <a:spcPct val="0"/>
        </a:spcBef>
        <a:spcAft>
          <a:spcPct val="0"/>
        </a:spcAft>
        <a:defRPr sz="2400" b="1">
          <a:solidFill>
            <a:srgbClr val="124A91"/>
          </a:solidFill>
          <a:latin typeface="Arial Narrow" pitchFamily="34" charset="0"/>
          <a:ea typeface="ＭＳ Ｐゴシック" pitchFamily="-80" charset="-128"/>
        </a:defRPr>
      </a:lvl5pPr>
      <a:lvl6pPr marL="457200" algn="l" rtl="0" fontAlgn="base">
        <a:spcBef>
          <a:spcPct val="0"/>
        </a:spcBef>
        <a:spcAft>
          <a:spcPct val="0"/>
        </a:spcAft>
        <a:defRPr sz="2400" b="1">
          <a:solidFill>
            <a:srgbClr val="124A91"/>
          </a:solidFill>
          <a:latin typeface="Arial Narrow" pitchFamily="34" charset="0"/>
          <a:ea typeface="ＭＳ Ｐゴシック" pitchFamily="-80" charset="-128"/>
        </a:defRPr>
      </a:lvl6pPr>
      <a:lvl7pPr marL="914400" algn="l" rtl="0" fontAlgn="base">
        <a:spcBef>
          <a:spcPct val="0"/>
        </a:spcBef>
        <a:spcAft>
          <a:spcPct val="0"/>
        </a:spcAft>
        <a:defRPr sz="2400" b="1">
          <a:solidFill>
            <a:srgbClr val="124A91"/>
          </a:solidFill>
          <a:latin typeface="Arial Narrow" pitchFamily="34" charset="0"/>
          <a:ea typeface="ＭＳ Ｐゴシック" pitchFamily="-80" charset="-128"/>
        </a:defRPr>
      </a:lvl7pPr>
      <a:lvl8pPr marL="1371600" algn="l" rtl="0" fontAlgn="base">
        <a:spcBef>
          <a:spcPct val="0"/>
        </a:spcBef>
        <a:spcAft>
          <a:spcPct val="0"/>
        </a:spcAft>
        <a:defRPr sz="2400" b="1">
          <a:solidFill>
            <a:srgbClr val="124A91"/>
          </a:solidFill>
          <a:latin typeface="Arial Narrow" pitchFamily="34" charset="0"/>
          <a:ea typeface="ＭＳ Ｐゴシック" pitchFamily="-80" charset="-128"/>
        </a:defRPr>
      </a:lvl8pPr>
      <a:lvl9pPr marL="1828800" algn="l" rtl="0" fontAlgn="base">
        <a:spcBef>
          <a:spcPct val="0"/>
        </a:spcBef>
        <a:spcAft>
          <a:spcPct val="0"/>
        </a:spcAft>
        <a:defRPr sz="2400" b="1">
          <a:solidFill>
            <a:srgbClr val="124A91"/>
          </a:solidFill>
          <a:latin typeface="Arial Narrow" pitchFamily="34" charset="0"/>
          <a:ea typeface="ＭＳ Ｐゴシック" pitchFamily="-80" charset="-128"/>
        </a:defRPr>
      </a:lvl9pPr>
    </p:titleStyle>
    <p:bodyStyle>
      <a:lvl1pPr marL="342900" indent="-342900" algn="l" rtl="0" eaLnBrk="0" fontAlgn="base" hangingPunct="0">
        <a:spcBef>
          <a:spcPct val="20000"/>
        </a:spcBef>
        <a:spcAft>
          <a:spcPct val="0"/>
        </a:spcAft>
        <a:buClr>
          <a:srgbClr val="004483"/>
        </a:buClr>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004483"/>
        </a:buClr>
        <a:buFont typeface="Times" pitchFamily="18"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004483"/>
        </a:buClr>
        <a:buFont typeface="Symbol" pitchFamily="18"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004483"/>
        </a:buClr>
        <a:buFont typeface="Symbol" pitchFamily="18"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04483"/>
        </a:buClr>
        <a:buFont typeface="Geneva CE" pitchFamily="-80" charset="-18"/>
        <a:buChar char="»"/>
        <a:defRPr sz="2000">
          <a:solidFill>
            <a:schemeClr val="tx1"/>
          </a:solidFill>
          <a:latin typeface="+mn-lt"/>
          <a:ea typeface="+mn-ea"/>
        </a:defRPr>
      </a:lvl5pPr>
      <a:lvl6pPr marL="2514600" indent="-228600" algn="l" rtl="0" fontAlgn="base">
        <a:spcBef>
          <a:spcPct val="20000"/>
        </a:spcBef>
        <a:spcAft>
          <a:spcPct val="0"/>
        </a:spcAft>
        <a:buClr>
          <a:srgbClr val="004483"/>
        </a:buClr>
        <a:buFont typeface="Geneva CE" pitchFamily="-80" charset="-18"/>
        <a:buChar char="»"/>
        <a:defRPr sz="2000">
          <a:solidFill>
            <a:schemeClr val="tx1"/>
          </a:solidFill>
          <a:latin typeface="+mn-lt"/>
          <a:ea typeface="+mn-ea"/>
        </a:defRPr>
      </a:lvl6pPr>
      <a:lvl7pPr marL="2971800" indent="-228600" algn="l" rtl="0" fontAlgn="base">
        <a:spcBef>
          <a:spcPct val="20000"/>
        </a:spcBef>
        <a:spcAft>
          <a:spcPct val="0"/>
        </a:spcAft>
        <a:buClr>
          <a:srgbClr val="004483"/>
        </a:buClr>
        <a:buFont typeface="Geneva CE" pitchFamily="-80" charset="-18"/>
        <a:buChar char="»"/>
        <a:defRPr sz="2000">
          <a:solidFill>
            <a:schemeClr val="tx1"/>
          </a:solidFill>
          <a:latin typeface="+mn-lt"/>
          <a:ea typeface="+mn-ea"/>
        </a:defRPr>
      </a:lvl7pPr>
      <a:lvl8pPr marL="3429000" indent="-228600" algn="l" rtl="0" fontAlgn="base">
        <a:spcBef>
          <a:spcPct val="20000"/>
        </a:spcBef>
        <a:spcAft>
          <a:spcPct val="0"/>
        </a:spcAft>
        <a:buClr>
          <a:srgbClr val="004483"/>
        </a:buClr>
        <a:buFont typeface="Geneva CE" pitchFamily="-80" charset="-18"/>
        <a:buChar char="»"/>
        <a:defRPr sz="2000">
          <a:solidFill>
            <a:schemeClr val="tx1"/>
          </a:solidFill>
          <a:latin typeface="+mn-lt"/>
          <a:ea typeface="+mn-ea"/>
        </a:defRPr>
      </a:lvl8pPr>
      <a:lvl9pPr marL="3886200" indent="-228600" algn="l" rtl="0" fontAlgn="base">
        <a:spcBef>
          <a:spcPct val="20000"/>
        </a:spcBef>
        <a:spcAft>
          <a:spcPct val="0"/>
        </a:spcAft>
        <a:buClr>
          <a:srgbClr val="004483"/>
        </a:buClr>
        <a:buFont typeface="Geneva CE" pitchFamily="-80" charset="-18"/>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20.xml"/><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2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8.bin"/><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30.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notesSlide" Target="../notesSlides/notesSlide36.xml"/><Relationship Id="rId7"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63.bin"/><Relationship Id="rId4" Type="http://schemas.openxmlformats.org/officeDocument/2006/relationships/oleObject" Target="../embeddings/oleObject62.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oleObject" Target="../embeddings/oleObject6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7.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70.bin"/><Relationship Id="rId5" Type="http://schemas.openxmlformats.org/officeDocument/2006/relationships/oleObject" Target="../embeddings/oleObject69.bin"/><Relationship Id="rId4" Type="http://schemas.openxmlformats.org/officeDocument/2006/relationships/oleObject" Target="../embeddings/oleObject68.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 Id="rId14" Type="http://schemas.openxmlformats.org/officeDocument/2006/relationships/image" Target="../media/image109.png"/></Relationships>
</file>

<file path=ppt/slides/_rels/slide49.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3" Type="http://schemas.openxmlformats.org/officeDocument/2006/relationships/image" Target="../media/image111.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 Type="http://schemas.openxmlformats.org/officeDocument/2006/relationships/image" Target="../media/image110.png"/><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pn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png"/><Relationship Id="rId22" Type="http://schemas.openxmlformats.org/officeDocument/2006/relationships/image" Target="../media/image1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2.xml"/><Relationship Id="rId5" Type="http://schemas.openxmlformats.org/officeDocument/2006/relationships/image" Target="../media/image136.png"/><Relationship Id="rId4" Type="http://schemas.openxmlformats.org/officeDocument/2006/relationships/image" Target="../media/image1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121025" y="5562600"/>
            <a:ext cx="2901950" cy="457200"/>
          </a:xfrm>
          <a:prstGeom prst="rect">
            <a:avLst/>
          </a:prstGeom>
          <a:noFill/>
          <a:ln w="9525">
            <a:noFill/>
            <a:miter lim="800000"/>
            <a:headEnd/>
            <a:tailEnd/>
          </a:ln>
        </p:spPr>
        <p:txBody>
          <a:bodyPr/>
          <a:lstStyle/>
          <a:p>
            <a:pPr algn="ctr"/>
            <a:endParaRPr kumimoji="0" lang="en-US" sz="2000" b="1">
              <a:latin typeface="Arial" charset="0"/>
            </a:endParaRPr>
          </a:p>
        </p:txBody>
      </p:sp>
      <p:grpSp>
        <p:nvGrpSpPr>
          <p:cNvPr id="9219" name="Group 5"/>
          <p:cNvGrpSpPr>
            <a:grpSpLocks/>
          </p:cNvGrpSpPr>
          <p:nvPr/>
        </p:nvGrpSpPr>
        <p:grpSpPr bwMode="auto">
          <a:xfrm>
            <a:off x="1955800" y="6159500"/>
            <a:ext cx="5359400" cy="458788"/>
            <a:chOff x="1232" y="3800"/>
            <a:chExt cx="3376" cy="289"/>
          </a:xfrm>
        </p:grpSpPr>
        <p:sp>
          <p:nvSpPr>
            <p:cNvPr id="9225" name="Text Box 6"/>
            <p:cNvSpPr txBox="1">
              <a:spLocks noChangeArrowheads="1"/>
            </p:cNvSpPr>
            <p:nvPr/>
          </p:nvSpPr>
          <p:spPr bwMode="auto">
            <a:xfrm>
              <a:off x="1392" y="3800"/>
              <a:ext cx="116" cy="154"/>
            </a:xfrm>
            <a:prstGeom prst="rect">
              <a:avLst/>
            </a:prstGeom>
            <a:noFill/>
            <a:ln w="12700">
              <a:noFill/>
              <a:miter lim="800000"/>
              <a:headEnd/>
              <a:tailEnd/>
            </a:ln>
          </p:spPr>
          <p:txBody>
            <a:bodyPr wrap="none">
              <a:spAutoFit/>
            </a:bodyPr>
            <a:lstStyle/>
            <a:p>
              <a:pPr eaLnBrk="0" hangingPunct="0">
                <a:spcBef>
                  <a:spcPct val="0"/>
                </a:spcBef>
                <a:buClrTx/>
                <a:buFontTx/>
                <a:buNone/>
              </a:pPr>
              <a:endParaRPr kumimoji="0" lang="en-US" sz="1000" b="1">
                <a:latin typeface="Helvetica" pitchFamily="34" charset="0"/>
              </a:endParaRPr>
            </a:p>
          </p:txBody>
        </p:sp>
        <p:sp>
          <p:nvSpPr>
            <p:cNvPr id="9226" name="Rectangle 7"/>
            <p:cNvSpPr>
              <a:spLocks noChangeArrowheads="1"/>
            </p:cNvSpPr>
            <p:nvPr/>
          </p:nvSpPr>
          <p:spPr bwMode="auto">
            <a:xfrm>
              <a:off x="1232" y="3954"/>
              <a:ext cx="3376" cy="135"/>
            </a:xfrm>
            <a:prstGeom prst="rect">
              <a:avLst/>
            </a:prstGeom>
            <a:noFill/>
            <a:ln w="12700">
              <a:noFill/>
              <a:miter lim="800000"/>
              <a:headEnd/>
              <a:tailEnd/>
            </a:ln>
          </p:spPr>
          <p:txBody>
            <a:bodyPr>
              <a:spAutoFit/>
            </a:bodyPr>
            <a:lstStyle/>
            <a:p>
              <a:pPr algn="ctr" eaLnBrk="0" hangingPunct="0">
                <a:spcBef>
                  <a:spcPct val="0"/>
                </a:spcBef>
                <a:buClrTx/>
                <a:buFontTx/>
                <a:buNone/>
              </a:pPr>
              <a:endParaRPr kumimoji="0" lang="en-US" sz="800" b="1">
                <a:solidFill>
                  <a:srgbClr val="003FD4"/>
                </a:solidFill>
                <a:latin typeface="Helvetica" pitchFamily="34" charset="0"/>
              </a:endParaRPr>
            </a:p>
          </p:txBody>
        </p:sp>
      </p:grpSp>
      <p:sp>
        <p:nvSpPr>
          <p:cNvPr id="9220" name="Rectangle 8"/>
          <p:cNvSpPr>
            <a:spLocks noChangeArrowheads="1"/>
          </p:cNvSpPr>
          <p:nvPr/>
        </p:nvSpPr>
        <p:spPr bwMode="auto">
          <a:xfrm>
            <a:off x="914400" y="5562600"/>
            <a:ext cx="7315200" cy="750888"/>
          </a:xfrm>
          <a:prstGeom prst="rect">
            <a:avLst/>
          </a:prstGeom>
          <a:noFill/>
          <a:ln w="9525">
            <a:noFill/>
            <a:miter lim="800000"/>
            <a:headEnd/>
            <a:tailEnd/>
          </a:ln>
        </p:spPr>
        <p:txBody>
          <a:bodyPr/>
          <a:lstStyle/>
          <a:p>
            <a:pPr algn="ctr"/>
            <a:r>
              <a:rPr kumimoji="0" lang="en-US" b="1">
                <a:latin typeface="Arial" charset="0"/>
              </a:rPr>
              <a:t>Louis Howell</a:t>
            </a:r>
          </a:p>
          <a:p>
            <a:pPr algn="ctr">
              <a:lnSpc>
                <a:spcPct val="70000"/>
              </a:lnSpc>
            </a:pPr>
            <a:r>
              <a:rPr kumimoji="0" lang="en-US" sz="1600" b="1">
                <a:latin typeface="Arial" charset="0"/>
              </a:rPr>
              <a:t>Center for Applied Scientific Computing</a:t>
            </a:r>
          </a:p>
        </p:txBody>
      </p:sp>
      <p:sp>
        <p:nvSpPr>
          <p:cNvPr id="9221" name="Text Box 10"/>
          <p:cNvSpPr txBox="1">
            <a:spLocks noChangeArrowheads="1"/>
          </p:cNvSpPr>
          <p:nvPr/>
        </p:nvSpPr>
        <p:spPr bwMode="auto">
          <a:xfrm>
            <a:off x="7696200" y="6589713"/>
            <a:ext cx="1370888" cy="246221"/>
          </a:xfrm>
          <a:prstGeom prst="rect">
            <a:avLst/>
          </a:prstGeom>
          <a:noFill/>
          <a:ln w="9525">
            <a:noFill/>
            <a:miter lim="800000"/>
            <a:headEnd/>
            <a:tailEnd/>
          </a:ln>
        </p:spPr>
        <p:txBody>
          <a:bodyPr wrap="none">
            <a:spAutoFit/>
          </a:bodyPr>
          <a:lstStyle/>
          <a:p>
            <a:pPr eaLnBrk="0" hangingPunct="0">
              <a:spcBef>
                <a:spcPct val="0"/>
              </a:spcBef>
              <a:buClrTx/>
              <a:buFontTx/>
              <a:buNone/>
            </a:pPr>
            <a:r>
              <a:rPr kumimoji="0" lang="en-US" sz="1000" b="1" dirty="0" smtClean="0">
                <a:solidFill>
                  <a:srgbClr val="000000"/>
                </a:solidFill>
                <a:latin typeface="Arial" charset="0"/>
              </a:rPr>
              <a:t>LLNL-PRES-441092</a:t>
            </a:r>
            <a:endParaRPr kumimoji="0" lang="en-US" sz="1000" b="1" dirty="0">
              <a:solidFill>
                <a:srgbClr val="000000"/>
              </a:solidFill>
              <a:latin typeface="Arial" charset="0"/>
            </a:endParaRPr>
          </a:p>
        </p:txBody>
      </p:sp>
      <p:sp>
        <p:nvSpPr>
          <p:cNvPr id="9222" name="Text Box 13"/>
          <p:cNvSpPr txBox="1">
            <a:spLocks noChangeArrowheads="1"/>
          </p:cNvSpPr>
          <p:nvPr/>
        </p:nvSpPr>
        <p:spPr bwMode="auto">
          <a:xfrm>
            <a:off x="2438400" y="6324600"/>
            <a:ext cx="4395788" cy="228600"/>
          </a:xfrm>
          <a:prstGeom prst="rect">
            <a:avLst/>
          </a:prstGeom>
          <a:noFill/>
          <a:ln w="12700">
            <a:noFill/>
            <a:miter lim="800000"/>
            <a:headEnd/>
            <a:tailEnd/>
          </a:ln>
        </p:spPr>
        <p:txBody>
          <a:bodyPr wrap="none">
            <a:spAutoFit/>
          </a:bodyPr>
          <a:lstStyle/>
          <a:p>
            <a:pPr eaLnBrk="0" hangingPunct="0">
              <a:spcBef>
                <a:spcPct val="0"/>
              </a:spcBef>
              <a:buClrTx/>
              <a:buFontTx/>
              <a:buNone/>
            </a:pPr>
            <a:r>
              <a:rPr kumimoji="0" lang="en-US" sz="900" b="1">
                <a:latin typeface="Helvetica" pitchFamily="34" charset="0"/>
              </a:rPr>
              <a:t>Lawrence Livermore National Laboratory, P. O. Box 808, Livermore, CA 94551</a:t>
            </a:r>
          </a:p>
        </p:txBody>
      </p:sp>
      <p:sp>
        <p:nvSpPr>
          <p:cNvPr id="9223" name="Rectangle 14"/>
          <p:cNvSpPr>
            <a:spLocks noChangeArrowheads="1"/>
          </p:cNvSpPr>
          <p:nvPr/>
        </p:nvSpPr>
        <p:spPr bwMode="auto">
          <a:xfrm>
            <a:off x="1955800" y="6492875"/>
            <a:ext cx="5359400" cy="365125"/>
          </a:xfrm>
          <a:prstGeom prst="rect">
            <a:avLst/>
          </a:prstGeom>
          <a:noFill/>
          <a:ln w="12700">
            <a:noFill/>
            <a:miter lim="800000"/>
            <a:headEnd/>
            <a:tailEnd/>
          </a:ln>
        </p:spPr>
        <p:txBody>
          <a:bodyPr>
            <a:spAutoFit/>
          </a:bodyPr>
          <a:lstStyle/>
          <a:p>
            <a:pPr algn="ctr" eaLnBrk="0" hangingPunct="0">
              <a:spcBef>
                <a:spcPct val="0"/>
              </a:spcBef>
              <a:buClrTx/>
              <a:buFontTx/>
              <a:buNone/>
            </a:pPr>
            <a:r>
              <a:rPr kumimoji="0" lang="en-US" sz="900" b="1">
                <a:solidFill>
                  <a:srgbClr val="0039A6"/>
                </a:solidFill>
                <a:latin typeface="Arial" charset="0"/>
              </a:rPr>
              <a:t>This work performed under the auspices of the U.S. Department of Energy by </a:t>
            </a:r>
            <a:br>
              <a:rPr kumimoji="0" lang="en-US" sz="900" b="1">
                <a:solidFill>
                  <a:srgbClr val="0039A6"/>
                </a:solidFill>
                <a:latin typeface="Arial" charset="0"/>
              </a:rPr>
            </a:br>
            <a:r>
              <a:rPr kumimoji="0" lang="en-US" sz="900" b="1">
                <a:solidFill>
                  <a:srgbClr val="0039A6"/>
                </a:solidFill>
                <a:latin typeface="Arial" charset="0"/>
              </a:rPr>
              <a:t>Lawrence Livermore National Laboratory under Contract DE-AC52-07NA27344</a:t>
            </a:r>
            <a:endParaRPr kumimoji="0" lang="en-US" sz="900" b="1">
              <a:solidFill>
                <a:srgbClr val="000000"/>
              </a:solidFill>
              <a:latin typeface="Arial" charset="0"/>
            </a:endParaRPr>
          </a:p>
        </p:txBody>
      </p:sp>
      <p:sp>
        <p:nvSpPr>
          <p:cNvPr id="9224" name="Rectangle 16"/>
          <p:cNvSpPr>
            <a:spLocks noGrp="1" noChangeArrowheads="1"/>
          </p:cNvSpPr>
          <p:nvPr>
            <p:ph type="subTitle" idx="1"/>
          </p:nvPr>
        </p:nvSpPr>
        <p:spPr>
          <a:xfrm>
            <a:off x="685800" y="2362200"/>
            <a:ext cx="7772400" cy="914400"/>
          </a:xfrm>
        </p:spPr>
        <p:txBody>
          <a:bodyPr/>
          <a:lstStyle/>
          <a:p>
            <a:pPr eaLnBrk="1" hangingPunct="1">
              <a:spcBef>
                <a:spcPct val="0"/>
              </a:spcBef>
              <a:spcAft>
                <a:spcPct val="10000"/>
              </a:spcAft>
            </a:pPr>
            <a:r>
              <a:rPr lang="en-US" sz="3600" b="1" dirty="0" smtClean="0">
                <a:solidFill>
                  <a:schemeClr val="bg1"/>
                </a:solidFill>
                <a:latin typeface="Arial Narrow" pitchFamily="34" charset="0"/>
              </a:rPr>
              <a:t>Radiation Hydrodynamics I:  Introduction to Radiation Transport Concepts</a:t>
            </a:r>
          </a:p>
          <a:p>
            <a:pPr eaLnBrk="1" hangingPunct="1">
              <a:spcBef>
                <a:spcPct val="0"/>
              </a:spcBef>
              <a:spcAft>
                <a:spcPct val="10000"/>
              </a:spcAft>
            </a:pPr>
            <a:endParaRPr lang="en-US" sz="2000" b="1" dirty="0" smtClean="0">
              <a:solidFill>
                <a:schemeClr val="bg1"/>
              </a:solidFill>
              <a:latin typeface="Arial Narrow" pitchFamily="34" charset="0"/>
            </a:endParaRPr>
          </a:p>
          <a:p>
            <a:pPr eaLnBrk="1" hangingPunct="1">
              <a:spcBef>
                <a:spcPct val="0"/>
              </a:spcBef>
              <a:spcAft>
                <a:spcPct val="10000"/>
              </a:spcAft>
            </a:pPr>
            <a:r>
              <a:rPr lang="en-US" b="1" dirty="0" smtClean="0">
                <a:solidFill>
                  <a:schemeClr val="bg1"/>
                </a:solidFill>
                <a:latin typeface="Arial Narrow" pitchFamily="34" charset="0"/>
              </a:rPr>
              <a:t>July 10, 2010</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Scattering takes energy from one angular direction and distributes it into other directions</a:t>
            </a:r>
          </a:p>
        </p:txBody>
      </p:sp>
      <p:sp>
        <p:nvSpPr>
          <p:cNvPr id="11267" name="Rectangle 3"/>
          <p:cNvSpPr>
            <a:spLocks noGrp="1" noChangeArrowheads="1"/>
          </p:cNvSpPr>
          <p:nvPr>
            <p:ph type="body" idx="1"/>
          </p:nvPr>
        </p:nvSpPr>
        <p:spPr>
          <a:xfrm>
            <a:off x="533400" y="1336366"/>
            <a:ext cx="7937500" cy="2133600"/>
          </a:xfrm>
        </p:spPr>
        <p:txBody>
          <a:bodyPr/>
          <a:lstStyle/>
          <a:p>
            <a:pPr eaLnBrk="1" hangingPunct="1"/>
            <a:r>
              <a:rPr kumimoji="1" lang="en-US" sz="2000" dirty="0" smtClean="0">
                <a:latin typeface="Arial Narrow" pitchFamily="34" charset="0"/>
              </a:rPr>
              <a:t>Up until this point the intensities in different directions have been independent of each other.</a:t>
            </a:r>
          </a:p>
          <a:p>
            <a:pPr eaLnBrk="1" hangingPunct="1"/>
            <a:r>
              <a:rPr kumimoji="1" lang="en-US" sz="2000" dirty="0" smtClean="0">
                <a:latin typeface="Arial Narrow" pitchFamily="34" charset="0"/>
              </a:rPr>
              <a:t>Define a scattering coefficient </a:t>
            </a:r>
            <a:r>
              <a:rPr kumimoji="1" lang="el-GR" sz="2000" i="1" dirty="0" smtClean="0">
                <a:latin typeface="Times New Roman" pitchFamily="18" charset="0"/>
                <a:cs typeface="Times New Roman" pitchFamily="18" charset="0"/>
              </a:rPr>
              <a:t>σ</a:t>
            </a:r>
            <a:r>
              <a:rPr kumimoji="1" lang="en-US" sz="2000" i="1" dirty="0" smtClean="0">
                <a:latin typeface="Times New Roman" pitchFamily="18" charset="0"/>
                <a:cs typeface="Times New Roman" pitchFamily="18" charset="0"/>
              </a:rPr>
              <a:t>, </a:t>
            </a:r>
            <a:r>
              <a:rPr kumimoji="1" lang="en-US" sz="2000" dirty="0" smtClean="0">
                <a:latin typeface="Arial Narrow" pitchFamily="34" charset="0"/>
              </a:rPr>
              <a:t>also with units of inverse length.</a:t>
            </a:r>
          </a:p>
          <a:p>
            <a:pPr eaLnBrk="1" hangingPunct="1"/>
            <a:r>
              <a:rPr kumimoji="1" lang="en-US" sz="2000" dirty="0" smtClean="0">
                <a:latin typeface="Arial Narrow" pitchFamily="34" charset="0"/>
              </a:rPr>
              <a:t>Assume scattering is isotropic.</a:t>
            </a:r>
          </a:p>
          <a:p>
            <a:pPr eaLnBrk="1" hangingPunct="1"/>
            <a:r>
              <a:rPr kumimoji="1" lang="en-US" sz="2000" dirty="0" smtClean="0">
                <a:latin typeface="Arial Narrow" pitchFamily="34" charset="0"/>
              </a:rPr>
              <a:t>Add terms for out-scattering and in-scattering to the transport equation:</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What if the scattering isn’t isotropic?  Add a phase function:</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What if the scattering isn’t elastic? …</a:t>
            </a:r>
          </a:p>
        </p:txBody>
      </p:sp>
      <p:graphicFrame>
        <p:nvGraphicFramePr>
          <p:cNvPr id="56322" name="Object 2"/>
          <p:cNvGraphicFramePr>
            <a:graphicFrameLocks noChangeAspect="1"/>
          </p:cNvGraphicFramePr>
          <p:nvPr/>
        </p:nvGraphicFramePr>
        <p:xfrm>
          <a:off x="2022475" y="3262379"/>
          <a:ext cx="5118100" cy="785813"/>
        </p:xfrm>
        <a:graphic>
          <a:graphicData uri="http://schemas.openxmlformats.org/presentationml/2006/ole">
            <p:oleObj spid="_x0000_s57346" name="Equation" r:id="rId4" imgW="2565360" imgH="393480" progId="Equation.3">
              <p:embed/>
            </p:oleObj>
          </a:graphicData>
        </a:graphic>
      </p:graphicFrame>
      <p:graphicFrame>
        <p:nvGraphicFramePr>
          <p:cNvPr id="57347" name="Object 2"/>
          <p:cNvGraphicFramePr>
            <a:graphicFrameLocks noChangeAspect="1"/>
          </p:cNvGraphicFramePr>
          <p:nvPr/>
        </p:nvGraphicFramePr>
        <p:xfrm>
          <a:off x="1485900" y="4754975"/>
          <a:ext cx="6183313" cy="785812"/>
        </p:xfrm>
        <a:graphic>
          <a:graphicData uri="http://schemas.openxmlformats.org/presentationml/2006/ole">
            <p:oleObj spid="_x0000_s57347" name="Equation" r:id="rId5" imgW="3098520" imgH="3934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We add an emission coefficient to complete the picture</a:t>
            </a:r>
          </a:p>
        </p:txBody>
      </p:sp>
      <p:sp>
        <p:nvSpPr>
          <p:cNvPr id="11267" name="Rectangle 3"/>
          <p:cNvSpPr>
            <a:spLocks noGrp="1" noChangeArrowheads="1"/>
          </p:cNvSpPr>
          <p:nvPr>
            <p:ph type="body" idx="1"/>
          </p:nvPr>
        </p:nvSpPr>
        <p:spPr>
          <a:xfrm>
            <a:off x="533400" y="1461724"/>
            <a:ext cx="7937500" cy="2133600"/>
          </a:xfrm>
        </p:spPr>
        <p:txBody>
          <a:bodyPr/>
          <a:lstStyle/>
          <a:p>
            <a:pPr eaLnBrk="1" hangingPunct="1"/>
            <a:r>
              <a:rPr kumimoji="1" lang="en-US" sz="2000" dirty="0" smtClean="0">
                <a:latin typeface="Arial Narrow" pitchFamily="34" charset="0"/>
              </a:rPr>
              <a:t>The emission coefficient has units of intensity per unit length.</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Now think for a moment about the other side of what’s happening here:</a:t>
            </a:r>
          </a:p>
          <a:p>
            <a:pPr lvl="1" eaLnBrk="1" hangingPunct="1"/>
            <a:r>
              <a:rPr kumimoji="1" lang="en-US" sz="2000" dirty="0" smtClean="0">
                <a:latin typeface="Arial Narrow" pitchFamily="34" charset="0"/>
              </a:rPr>
              <a:t>Emission and absorption couple the radiation field to the fluid energy.</a:t>
            </a:r>
          </a:p>
          <a:p>
            <a:pPr lvl="1" eaLnBrk="1" hangingPunct="1"/>
            <a:r>
              <a:rPr kumimoji="1" lang="en-US" sz="2000" dirty="0" smtClean="0">
                <a:latin typeface="Arial Narrow" pitchFamily="34" charset="0"/>
              </a:rPr>
              <a:t>As the fluid absorbs energy, it gets hotter…</a:t>
            </a:r>
          </a:p>
          <a:p>
            <a:pPr lvl="1" eaLnBrk="1" hangingPunct="1"/>
            <a:r>
              <a:rPr kumimoji="1" lang="en-US" sz="2000" dirty="0" smtClean="0">
                <a:latin typeface="Arial Narrow" pitchFamily="34" charset="0"/>
              </a:rPr>
              <a:t>…so it emits more radiation…</a:t>
            </a:r>
          </a:p>
          <a:p>
            <a:pPr lvl="1" eaLnBrk="1" hangingPunct="1"/>
            <a:r>
              <a:rPr kumimoji="1" lang="en-US" sz="2000" dirty="0" smtClean="0">
                <a:latin typeface="Arial Narrow" pitchFamily="34" charset="0"/>
              </a:rPr>
              <a:t>…so in effect, absorption and re-emission look a lot like isotropic scattering.</a:t>
            </a:r>
          </a:p>
          <a:p>
            <a:pPr lvl="1" eaLnBrk="1" hangingPunct="1"/>
            <a:r>
              <a:rPr kumimoji="1" lang="en-US" sz="2000" dirty="0" smtClean="0">
                <a:latin typeface="Arial Narrow" pitchFamily="34" charset="0"/>
              </a:rPr>
              <a:t>So the more strongly the radiation couples to the fluid, the more the radiation field itself is driven to become isotropic.  It’s directionality disappears.  We’ll come back to this later.</a:t>
            </a:r>
          </a:p>
        </p:txBody>
      </p:sp>
      <p:graphicFrame>
        <p:nvGraphicFramePr>
          <p:cNvPr id="56322" name="Object 2"/>
          <p:cNvGraphicFramePr>
            <a:graphicFrameLocks noChangeAspect="1"/>
          </p:cNvGraphicFramePr>
          <p:nvPr/>
        </p:nvGraphicFramePr>
        <p:xfrm>
          <a:off x="1806575" y="2163587"/>
          <a:ext cx="5549900" cy="785812"/>
        </p:xfrm>
        <a:graphic>
          <a:graphicData uri="http://schemas.openxmlformats.org/presentationml/2006/ole">
            <p:oleObj spid="_x0000_s58370" name="Equation" r:id="rId4" imgW="2781000" imgH="393480" progId="Equation.3">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Radiation-matter interactions can be extremely complicated, but here are a few key examples</a:t>
            </a:r>
          </a:p>
        </p:txBody>
      </p:sp>
      <p:sp>
        <p:nvSpPr>
          <p:cNvPr id="11267" name="Rectangle 3"/>
          <p:cNvSpPr>
            <a:spLocks noGrp="1" noChangeArrowheads="1"/>
          </p:cNvSpPr>
          <p:nvPr>
            <p:ph type="body" idx="1"/>
          </p:nvPr>
        </p:nvSpPr>
        <p:spPr>
          <a:xfrm>
            <a:off x="533400" y="1461724"/>
            <a:ext cx="7937500" cy="2133600"/>
          </a:xfrm>
        </p:spPr>
        <p:txBody>
          <a:bodyPr/>
          <a:lstStyle/>
          <a:p>
            <a:pPr eaLnBrk="1" hangingPunct="1"/>
            <a:r>
              <a:rPr kumimoji="1" lang="en-US" sz="2000" dirty="0" smtClean="0">
                <a:latin typeface="Arial Narrow" pitchFamily="34" charset="0"/>
              </a:rPr>
              <a:t>Electrons bound in an atom, ion, or molecule have preferred energy levels.</a:t>
            </a:r>
          </a:p>
          <a:p>
            <a:pPr lvl="1" eaLnBrk="1" hangingPunct="1"/>
            <a:r>
              <a:rPr kumimoji="1" lang="en-US" sz="2000" dirty="0" smtClean="0">
                <a:latin typeface="Arial Narrow" pitchFamily="34" charset="0"/>
              </a:rPr>
              <a:t>An electron in a high level can drop to a lower level, emitting a photon of the appropriate energy.  This emission is concentrated at certain energies and is called line emission.</a:t>
            </a:r>
          </a:p>
          <a:p>
            <a:pPr lvl="1" eaLnBrk="1" hangingPunct="1"/>
            <a:r>
              <a:rPr kumimoji="1" lang="en-US" sz="2000" dirty="0" smtClean="0">
                <a:latin typeface="Arial Narrow" pitchFamily="34" charset="0"/>
              </a:rPr>
              <a:t>An absorbed photon can raise an electron to a higher level.  This is line absorption.</a:t>
            </a:r>
          </a:p>
          <a:p>
            <a:pPr lvl="1" eaLnBrk="1" hangingPunct="1"/>
            <a:r>
              <a:rPr kumimoji="1" lang="en-US" sz="2000" dirty="0" smtClean="0">
                <a:latin typeface="Arial Narrow" pitchFamily="34" charset="0"/>
              </a:rPr>
              <a:t>Together these are called bound - bound transitions.</a:t>
            </a:r>
          </a:p>
          <a:p>
            <a:pPr lvl="1" eaLnBrk="1" hangingPunct="1"/>
            <a:r>
              <a:rPr kumimoji="1" lang="en-US" sz="2000" dirty="0" smtClean="0">
                <a:latin typeface="Arial Narrow" pitchFamily="34" charset="0"/>
              </a:rPr>
              <a:t>Emission and absorption at other energies can be much less likely.  These are the gaps between spectral lines.</a:t>
            </a:r>
          </a:p>
          <a:p>
            <a:pPr lvl="1"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An energetic photon can strip away a bound electron, or a free electron can be absorbed into an open energy level (emitting a photon in the process).  These are called bound – free transitions and are not confined to discrete spectral lines.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Free – free emission and absorption are also possible:  </a:t>
            </a:r>
            <a:r>
              <a:rPr kumimoji="1" lang="en-US" dirty="0" err="1" smtClean="0"/>
              <a:t>Bremsstrahlung</a:t>
            </a:r>
            <a:endParaRPr kumimoji="1" lang="en-US" dirty="0" smtClean="0"/>
          </a:p>
        </p:txBody>
      </p:sp>
      <p:sp>
        <p:nvSpPr>
          <p:cNvPr id="11267" name="Rectangle 3"/>
          <p:cNvSpPr>
            <a:spLocks noGrp="1" noChangeArrowheads="1"/>
          </p:cNvSpPr>
          <p:nvPr>
            <p:ph type="body" idx="1"/>
          </p:nvPr>
        </p:nvSpPr>
        <p:spPr>
          <a:xfrm>
            <a:off x="533400" y="1461724"/>
            <a:ext cx="7937500" cy="1746050"/>
          </a:xfrm>
        </p:spPr>
        <p:txBody>
          <a:bodyPr/>
          <a:lstStyle/>
          <a:p>
            <a:pPr eaLnBrk="1" hangingPunct="1"/>
            <a:r>
              <a:rPr kumimoji="1" lang="en-US" sz="2000" dirty="0" smtClean="0">
                <a:latin typeface="Arial Narrow" pitchFamily="34" charset="0"/>
              </a:rPr>
              <a:t>An electron in free space can’t emit or absorb a photon, because electrons have no internal energy.</a:t>
            </a:r>
          </a:p>
          <a:p>
            <a:pPr eaLnBrk="1" hangingPunct="1"/>
            <a:r>
              <a:rPr kumimoji="1" lang="en-US" sz="2000" dirty="0" smtClean="0">
                <a:latin typeface="Arial Narrow" pitchFamily="34" charset="0"/>
              </a:rPr>
              <a:t>When the electron passes near an ion, though, either of these can happen.</a:t>
            </a:r>
          </a:p>
          <a:p>
            <a:pPr eaLnBrk="1" hangingPunct="1"/>
            <a:r>
              <a:rPr kumimoji="1" lang="en-US" sz="2000" dirty="0" smtClean="0">
                <a:latin typeface="Arial Narrow" pitchFamily="34" charset="0"/>
              </a:rPr>
              <a:t>The electron is free both before and after the event, so this is a free – free transition, also known as </a:t>
            </a:r>
            <a:r>
              <a:rPr kumimoji="1" lang="en-US" sz="2000" i="1" dirty="0" err="1" smtClean="0">
                <a:latin typeface="Arial Narrow" pitchFamily="34" charset="0"/>
              </a:rPr>
              <a:t>Bremsstrahlung</a:t>
            </a:r>
            <a:r>
              <a:rPr kumimoji="1" lang="en-US" sz="2000" dirty="0" smtClean="0">
                <a:latin typeface="Arial Narrow" pitchFamily="34" charset="0"/>
              </a:rPr>
              <a:t>.</a:t>
            </a:r>
          </a:p>
          <a:p>
            <a:pPr eaLnBrk="1" hangingPunct="1"/>
            <a:r>
              <a:rPr kumimoji="1" lang="en-US" sz="2000" dirty="0" smtClean="0">
                <a:latin typeface="Arial Narrow" pitchFamily="34" charset="0"/>
              </a:rPr>
              <a:t>Just for amusement, we can write down emission and absorption coefficients for this process (but even these formulas are approximate):</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Note that these are proportional to both the electron and ion densities, which means that in a neutral plasma they will be proportional to </a:t>
            </a:r>
            <a:r>
              <a:rPr kumimoji="1" lang="el-GR" sz="2000" i="1" dirty="0" smtClean="0">
                <a:latin typeface="Times New Roman" pitchFamily="18" charset="0"/>
                <a:cs typeface="Times New Roman" pitchFamily="18" charset="0"/>
              </a:rPr>
              <a:t>ρ</a:t>
            </a:r>
            <a:r>
              <a:rPr kumimoji="1" lang="en-US" sz="2000" baseline="30000" dirty="0" smtClean="0">
                <a:latin typeface="Arial Narrow" pitchFamily="34" charset="0"/>
              </a:rPr>
              <a:t>2</a:t>
            </a:r>
            <a:r>
              <a:rPr kumimoji="1" lang="en-US" sz="2000" dirty="0" smtClean="0">
                <a:latin typeface="Arial Narrow" pitchFamily="34" charset="0"/>
              </a:rPr>
              <a:t>.</a:t>
            </a:r>
          </a:p>
          <a:p>
            <a:pPr eaLnBrk="1" hangingPunct="1"/>
            <a:endParaRPr kumimoji="1" lang="en-US" sz="2000" dirty="0" smtClean="0">
              <a:latin typeface="Arial Narrow" pitchFamily="34" charset="0"/>
            </a:endParaRPr>
          </a:p>
        </p:txBody>
      </p:sp>
      <p:graphicFrame>
        <p:nvGraphicFramePr>
          <p:cNvPr id="60418" name="Object 2"/>
          <p:cNvGraphicFramePr>
            <a:graphicFrameLocks noChangeAspect="1"/>
          </p:cNvGraphicFramePr>
          <p:nvPr/>
        </p:nvGraphicFramePr>
        <p:xfrm>
          <a:off x="974879" y="4093236"/>
          <a:ext cx="3244850" cy="657225"/>
        </p:xfrm>
        <a:graphic>
          <a:graphicData uri="http://schemas.openxmlformats.org/presentationml/2006/ole">
            <p:oleObj spid="_x0000_s60418" name="Equation" r:id="rId4" imgW="2323800" imgH="469800" progId="Equation.3">
              <p:embed/>
            </p:oleObj>
          </a:graphicData>
        </a:graphic>
      </p:graphicFrame>
      <p:graphicFrame>
        <p:nvGraphicFramePr>
          <p:cNvPr id="60419" name="Object 2"/>
          <p:cNvGraphicFramePr>
            <a:graphicFrameLocks noChangeAspect="1"/>
          </p:cNvGraphicFramePr>
          <p:nvPr/>
        </p:nvGraphicFramePr>
        <p:xfrm>
          <a:off x="5375275" y="4096307"/>
          <a:ext cx="2651125" cy="658812"/>
        </p:xfrm>
        <a:graphic>
          <a:graphicData uri="http://schemas.openxmlformats.org/presentationml/2006/ole">
            <p:oleObj spid="_x0000_s60419" name="Equation" r:id="rId5" imgW="1892160" imgH="4698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Thermal emission and scattering</a:t>
            </a:r>
          </a:p>
        </p:txBody>
      </p:sp>
      <p:sp>
        <p:nvSpPr>
          <p:cNvPr id="11267" name="Rectangle 3"/>
          <p:cNvSpPr>
            <a:spLocks noGrp="1" noChangeArrowheads="1"/>
          </p:cNvSpPr>
          <p:nvPr>
            <p:ph type="body" idx="1"/>
          </p:nvPr>
        </p:nvSpPr>
        <p:spPr>
          <a:xfrm>
            <a:off x="533400" y="1461724"/>
            <a:ext cx="7937500" cy="1746050"/>
          </a:xfrm>
        </p:spPr>
        <p:txBody>
          <a:bodyPr/>
          <a:lstStyle/>
          <a:p>
            <a:pPr eaLnBrk="1" hangingPunct="1"/>
            <a:r>
              <a:rPr kumimoji="1" lang="en-US" sz="2000" dirty="0" smtClean="0">
                <a:latin typeface="Arial Narrow" pitchFamily="34" charset="0"/>
              </a:rPr>
              <a:t>In an optically-thick material, radiation approaches thermal equilibrium.  Emission and absorption are then related by the Planck function:</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Dust particles, being solid material, can emit or absorb radiation thermally.</a:t>
            </a:r>
          </a:p>
          <a:p>
            <a:pPr eaLnBrk="1" hangingPunct="1"/>
            <a:r>
              <a:rPr kumimoji="1" lang="en-US" sz="2000" dirty="0" smtClean="0">
                <a:latin typeface="Arial Narrow" pitchFamily="34" charset="0"/>
              </a:rPr>
              <a:t>They can also scatter radiation:  you can think of the radiation as hitting the particles and reflecting off in a new direction.</a:t>
            </a:r>
          </a:p>
          <a:p>
            <a:pPr eaLnBrk="1" hangingPunct="1"/>
            <a:r>
              <a:rPr kumimoji="1" lang="en-US" sz="2000" dirty="0" smtClean="0">
                <a:latin typeface="Arial Narrow" pitchFamily="34" charset="0"/>
              </a:rPr>
              <a:t>Radiation can also scatter off of elementary particles (Compton scattering).</a:t>
            </a:r>
          </a:p>
          <a:p>
            <a:pPr eaLnBrk="1" hangingPunct="1">
              <a:buNone/>
            </a:pPr>
            <a:endParaRPr kumimoji="1" lang="en-US" sz="2000" dirty="0" smtClean="0">
              <a:latin typeface="Arial Narrow" pitchFamily="34" charset="0"/>
            </a:endParaRPr>
          </a:p>
        </p:txBody>
      </p:sp>
      <p:graphicFrame>
        <p:nvGraphicFramePr>
          <p:cNvPr id="60418" name="Object 2"/>
          <p:cNvGraphicFramePr>
            <a:graphicFrameLocks noChangeAspect="1"/>
          </p:cNvGraphicFramePr>
          <p:nvPr/>
        </p:nvGraphicFramePr>
        <p:xfrm>
          <a:off x="2708019" y="2335418"/>
          <a:ext cx="3271837" cy="758825"/>
        </p:xfrm>
        <a:graphic>
          <a:graphicData uri="http://schemas.openxmlformats.org/presentationml/2006/ole">
            <p:oleObj spid="_x0000_s61442" name="Equation" r:id="rId4" imgW="1815840" imgH="419040" progId="Equation.3">
              <p:embed/>
            </p:oleObj>
          </a:graphicData>
        </a:graphic>
      </p:graphicFrame>
      <p:sp>
        <p:nvSpPr>
          <p:cNvPr id="6" name="TextBox 5"/>
          <p:cNvSpPr txBox="1"/>
          <p:nvPr/>
        </p:nvSpPr>
        <p:spPr>
          <a:xfrm>
            <a:off x="818532" y="5139818"/>
            <a:ext cx="7447935" cy="1015663"/>
          </a:xfrm>
          <a:prstGeom prst="rect">
            <a:avLst/>
          </a:prstGeom>
          <a:solidFill>
            <a:srgbClr val="FFFF00"/>
          </a:solidFill>
        </p:spPr>
        <p:txBody>
          <a:bodyPr wrap="square" rtlCol="0">
            <a:spAutoFit/>
          </a:bodyPr>
          <a:lstStyle/>
          <a:p>
            <a:r>
              <a:rPr lang="en-US" sz="2000" dirty="0" smtClean="0"/>
              <a:t>Let’s not get bogged down in the interactions, though.  They can be extremely complicated to calculate, but the effects can then be “hidden” in the emission, absorption, and scattering coefficients for the transport equation.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err="1" smtClean="0"/>
              <a:t>Discretizing</a:t>
            </a:r>
            <a:r>
              <a:rPr kumimoji="1" lang="en-US" dirty="0" smtClean="0"/>
              <a:t> in frequency (particle energy):                  the multi-group approximation</a:t>
            </a:r>
          </a:p>
        </p:txBody>
      </p:sp>
      <p:sp>
        <p:nvSpPr>
          <p:cNvPr id="11267" name="Rectangle 3"/>
          <p:cNvSpPr>
            <a:spLocks noGrp="1" noChangeArrowheads="1"/>
          </p:cNvSpPr>
          <p:nvPr>
            <p:ph type="body" idx="1"/>
          </p:nvPr>
        </p:nvSpPr>
        <p:spPr>
          <a:xfrm>
            <a:off x="541713" y="2384406"/>
            <a:ext cx="7937500" cy="2133600"/>
          </a:xfrm>
        </p:spPr>
        <p:txBody>
          <a:bodyPr/>
          <a:lstStyle/>
          <a:p>
            <a:pPr eaLnBrk="1" hangingPunct="1"/>
            <a:r>
              <a:rPr kumimoji="1" lang="en-US" sz="2000" dirty="0" smtClean="0">
                <a:latin typeface="Arial Narrow" pitchFamily="34" charset="0"/>
              </a:rPr>
              <a:t>In the transport equation, the quantities </a:t>
            </a:r>
            <a:r>
              <a:rPr kumimoji="1" lang="en-US" sz="2000" i="1" dirty="0" smtClean="0">
                <a:latin typeface="Times New Roman" pitchFamily="18" charset="0"/>
                <a:cs typeface="Times New Roman" pitchFamily="18" charset="0"/>
              </a:rPr>
              <a:t>I, </a:t>
            </a:r>
            <a:r>
              <a:rPr kumimoji="1" lang="el-GR" sz="2000" i="1" dirty="0" smtClean="0">
                <a:latin typeface="Times New Roman" pitchFamily="18" charset="0"/>
                <a:cs typeface="Times New Roman" pitchFamily="18" charset="0"/>
              </a:rPr>
              <a:t>η</a:t>
            </a:r>
            <a:r>
              <a:rPr kumimoji="1" lang="en-US" sz="2000" i="1" dirty="0" smtClean="0">
                <a:latin typeface="Times New Roman" pitchFamily="18" charset="0"/>
                <a:cs typeface="Times New Roman" pitchFamily="18" charset="0"/>
              </a:rPr>
              <a:t>, </a:t>
            </a:r>
            <a:r>
              <a:rPr kumimoji="1" lang="el-GR" sz="2000" i="1" dirty="0" smtClean="0">
                <a:latin typeface="Times New Roman" pitchFamily="18" charset="0"/>
                <a:cs typeface="Times New Roman" pitchFamily="18" charset="0"/>
              </a:rPr>
              <a:t>κ</a:t>
            </a:r>
            <a:r>
              <a:rPr kumimoji="1" lang="en-US" sz="2000" i="1" dirty="0" smtClean="0">
                <a:latin typeface="Times New Roman" pitchFamily="18" charset="0"/>
                <a:cs typeface="Times New Roman" pitchFamily="18" charset="0"/>
              </a:rPr>
              <a:t>, </a:t>
            </a:r>
            <a:r>
              <a:rPr kumimoji="1" lang="el-GR" sz="2000" i="1" dirty="0" smtClean="0">
                <a:latin typeface="Times New Roman" pitchFamily="18" charset="0"/>
                <a:cs typeface="Times New Roman" pitchFamily="18" charset="0"/>
              </a:rPr>
              <a:t>σ</a:t>
            </a:r>
            <a:r>
              <a:rPr kumimoji="1" lang="en-US" sz="2000" i="1" dirty="0" smtClean="0">
                <a:latin typeface="Times New Roman" pitchFamily="18" charset="0"/>
                <a:cs typeface="Times New Roman" pitchFamily="18" charset="0"/>
              </a:rPr>
              <a:t>, </a:t>
            </a:r>
            <a:r>
              <a:rPr kumimoji="1" lang="en-US" sz="2000" dirty="0" smtClean="0">
                <a:latin typeface="+mj-lt"/>
                <a:cs typeface="Times New Roman" pitchFamily="18" charset="0"/>
              </a:rPr>
              <a:t>are all functions of </a:t>
            </a:r>
            <a:r>
              <a:rPr kumimoji="1" lang="el-GR" sz="2000" i="1" dirty="0" smtClean="0">
                <a:latin typeface="Times New Roman" pitchFamily="18" charset="0"/>
                <a:cs typeface="Times New Roman" pitchFamily="18" charset="0"/>
              </a:rPr>
              <a:t>ν</a:t>
            </a:r>
            <a:r>
              <a:rPr kumimoji="1" lang="en-US" sz="2000" dirty="0" smtClean="0">
                <a:latin typeface="+mj-lt"/>
                <a:cs typeface="Times New Roman" pitchFamily="18" charset="0"/>
              </a:rPr>
              <a:t>.</a:t>
            </a:r>
          </a:p>
          <a:p>
            <a:pPr eaLnBrk="1" hangingPunct="1"/>
            <a:r>
              <a:rPr kumimoji="1" lang="en-US" sz="2000" dirty="0" smtClean="0">
                <a:latin typeface="+mj-lt"/>
                <a:cs typeface="Times New Roman" pitchFamily="18" charset="0"/>
              </a:rPr>
              <a:t>To </a:t>
            </a:r>
            <a:r>
              <a:rPr kumimoji="1" lang="en-US" sz="2000" dirty="0" err="1" smtClean="0">
                <a:latin typeface="+mj-lt"/>
                <a:cs typeface="Times New Roman" pitchFamily="18" charset="0"/>
              </a:rPr>
              <a:t>discretize</a:t>
            </a:r>
            <a:r>
              <a:rPr kumimoji="1" lang="en-US" sz="2000" dirty="0" smtClean="0">
                <a:latin typeface="+mj-lt"/>
                <a:cs typeface="Times New Roman" pitchFamily="18" charset="0"/>
              </a:rPr>
              <a:t> this, we can simply represent each of these at discrete values </a:t>
            </a:r>
            <a:r>
              <a:rPr kumimoji="1" lang="el-GR" sz="2000" i="1" dirty="0" smtClean="0">
                <a:latin typeface="Times New Roman" pitchFamily="18" charset="0"/>
                <a:cs typeface="Times New Roman" pitchFamily="18" charset="0"/>
              </a:rPr>
              <a:t>ν</a:t>
            </a:r>
            <a:r>
              <a:rPr kumimoji="1" lang="en-US" sz="2000" i="1" baseline="-25000" dirty="0" err="1" smtClean="0">
                <a:latin typeface="Times New Roman" pitchFamily="18" charset="0"/>
                <a:cs typeface="Times New Roman" pitchFamily="18" charset="0"/>
              </a:rPr>
              <a:t>i</a:t>
            </a:r>
            <a:r>
              <a:rPr kumimoji="1" lang="en-US" sz="2000" dirty="0" smtClean="0">
                <a:latin typeface="+mj-lt"/>
                <a:cs typeface="Times New Roman" pitchFamily="18" charset="0"/>
              </a:rPr>
              <a:t>, enough to capture the essential behaviors of our system.</a:t>
            </a:r>
          </a:p>
          <a:p>
            <a:pPr eaLnBrk="1" hangingPunct="1"/>
            <a:r>
              <a:rPr kumimoji="1" lang="en-US" sz="2000" dirty="0" smtClean="0">
                <a:latin typeface="+mj-lt"/>
                <a:cs typeface="Times New Roman" pitchFamily="18" charset="0"/>
              </a:rPr>
              <a:t>For some applications, e.g. detailed opacity calculations, we may want to further identify each </a:t>
            </a:r>
            <a:r>
              <a:rPr kumimoji="1" lang="el-GR" sz="2000" i="1" dirty="0" smtClean="0">
                <a:latin typeface="Times New Roman" pitchFamily="18" charset="0"/>
                <a:cs typeface="Times New Roman" pitchFamily="18" charset="0"/>
              </a:rPr>
              <a:t>ν</a:t>
            </a:r>
            <a:r>
              <a:rPr kumimoji="1" lang="en-US" sz="2000" i="1" baseline="-25000" dirty="0" err="1" smtClean="0">
                <a:latin typeface="Times New Roman" pitchFamily="18" charset="0"/>
                <a:cs typeface="Times New Roman" pitchFamily="18" charset="0"/>
              </a:rPr>
              <a:t>i</a:t>
            </a:r>
            <a:r>
              <a:rPr kumimoji="1" lang="en-US" sz="2000" dirty="0" smtClean="0">
                <a:solidFill>
                  <a:schemeClr val="tx1"/>
                </a:solidFill>
                <a:latin typeface="+mj-lt"/>
                <a:ea typeface="+mn-ea"/>
                <a:cs typeface="Times New Roman" pitchFamily="18" charset="0"/>
              </a:rPr>
              <a:t> with a specific interval </a:t>
            </a:r>
            <a:r>
              <a:rPr kumimoji="1" lang="el-GR" sz="2000" i="1" dirty="0" smtClean="0">
                <a:latin typeface="Times New Roman" pitchFamily="18" charset="0"/>
                <a:cs typeface="Times New Roman" pitchFamily="18" charset="0"/>
              </a:rPr>
              <a:t>ν</a:t>
            </a:r>
            <a:r>
              <a:rPr kumimoji="1" lang="en-US" sz="2000" i="1" baseline="-25000" dirty="0" smtClean="0">
                <a:latin typeface="Times New Roman" pitchFamily="18" charset="0"/>
                <a:cs typeface="Times New Roman" pitchFamily="18" charset="0"/>
              </a:rPr>
              <a:t>i-½</a:t>
            </a:r>
            <a:r>
              <a:rPr kumimoji="1" lang="en-US" sz="2000" dirty="0" smtClean="0">
                <a:cs typeface="Times New Roman" pitchFamily="18" charset="0"/>
              </a:rPr>
              <a:t> </a:t>
            </a:r>
            <a:r>
              <a:rPr kumimoji="1" lang="en-US" sz="2000" i="1" dirty="0" smtClean="0">
                <a:latin typeface="Times New Roman" pitchFamily="18" charset="0"/>
                <a:cs typeface="Times New Roman" pitchFamily="18" charset="0"/>
              </a:rPr>
              <a:t>- </a:t>
            </a:r>
            <a:r>
              <a:rPr kumimoji="1" lang="el-GR" sz="2000" i="1" dirty="0" smtClean="0">
                <a:latin typeface="Times New Roman" pitchFamily="18" charset="0"/>
                <a:cs typeface="Times New Roman" pitchFamily="18" charset="0"/>
              </a:rPr>
              <a:t>ν</a:t>
            </a:r>
            <a:r>
              <a:rPr kumimoji="1" lang="en-US" sz="2000" i="1" baseline="-25000" dirty="0" smtClean="0">
                <a:latin typeface="Times New Roman" pitchFamily="18" charset="0"/>
                <a:cs typeface="Times New Roman" pitchFamily="18" charset="0"/>
              </a:rPr>
              <a:t>i+½</a:t>
            </a:r>
            <a:r>
              <a:rPr kumimoji="1" lang="en-US" sz="2000" dirty="0" smtClean="0">
                <a:solidFill>
                  <a:schemeClr val="tx1"/>
                </a:solidFill>
                <a:latin typeface="+mn-lt"/>
                <a:ea typeface="+mn-ea"/>
                <a:cs typeface="Times New Roman" pitchFamily="18" charset="0"/>
              </a:rPr>
              <a:t>.</a:t>
            </a:r>
          </a:p>
          <a:p>
            <a:pPr eaLnBrk="1" hangingPunct="1"/>
            <a:r>
              <a:rPr kumimoji="1" lang="en-US" sz="2000" dirty="0" smtClean="0">
                <a:latin typeface="+mj-lt"/>
                <a:cs typeface="Times New Roman" pitchFamily="18" charset="0"/>
              </a:rPr>
              <a:t>If spectral line structure is important, the number of groups necessary could be huge.</a:t>
            </a:r>
          </a:p>
          <a:p>
            <a:pPr eaLnBrk="1" hangingPunct="1"/>
            <a:r>
              <a:rPr kumimoji="1" lang="en-US" sz="2000" dirty="0" smtClean="0">
                <a:latin typeface="+mj-lt"/>
                <a:cs typeface="Times New Roman" pitchFamily="18" charset="0"/>
              </a:rPr>
              <a:t>For more continuous emission as few as a dozen groups may be acceptable.</a:t>
            </a:r>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p:txBody>
      </p:sp>
      <p:graphicFrame>
        <p:nvGraphicFramePr>
          <p:cNvPr id="56322" name="Object 2"/>
          <p:cNvGraphicFramePr>
            <a:graphicFrameLocks noChangeAspect="1"/>
          </p:cNvGraphicFramePr>
          <p:nvPr/>
        </p:nvGraphicFramePr>
        <p:xfrm>
          <a:off x="1931270" y="1423730"/>
          <a:ext cx="5549900" cy="785812"/>
        </p:xfrm>
        <a:graphic>
          <a:graphicData uri="http://schemas.openxmlformats.org/presentationml/2006/ole">
            <p:oleObj spid="_x0000_s62466" name="Equation" r:id="rId4" imgW="2781000" imgH="393480" progId="Equation.3">
              <p:embed/>
            </p:oleObj>
          </a:graphicData>
        </a:graphic>
      </p:graphicFrame>
      <p:sp>
        <p:nvSpPr>
          <p:cNvPr id="6" name="TextBox 5"/>
          <p:cNvSpPr txBox="1"/>
          <p:nvPr/>
        </p:nvSpPr>
        <p:spPr>
          <a:xfrm>
            <a:off x="752027" y="5281139"/>
            <a:ext cx="7677075" cy="707886"/>
          </a:xfrm>
          <a:prstGeom prst="rect">
            <a:avLst/>
          </a:prstGeom>
          <a:solidFill>
            <a:srgbClr val="FFFF00"/>
          </a:solidFill>
        </p:spPr>
        <p:txBody>
          <a:bodyPr wrap="square" rtlCol="0">
            <a:spAutoFit/>
          </a:bodyPr>
          <a:lstStyle/>
          <a:p>
            <a:pPr eaLnBrk="1" hangingPunct="1"/>
            <a:r>
              <a:rPr lang="en-US" sz="2000" dirty="0">
                <a:cs typeface="Times New Roman" pitchFamily="18" charset="0"/>
              </a:rPr>
              <a:t>The extreme case, often used in practice, is to integrate the whole spectrum into a single energy group.  This is the gray approximation.  (Or if you’re British, grey.)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err="1" smtClean="0"/>
              <a:t>Discretizing</a:t>
            </a:r>
            <a:r>
              <a:rPr kumimoji="1" lang="en-US" dirty="0" smtClean="0"/>
              <a:t> in angle:                                                       the discrete ordinates or </a:t>
            </a:r>
            <a:r>
              <a:rPr kumimoji="1" lang="en-US" dirty="0" err="1" smtClean="0"/>
              <a:t>S</a:t>
            </a:r>
            <a:r>
              <a:rPr kumimoji="1" lang="en-US" baseline="-25000" dirty="0" err="1" smtClean="0"/>
              <a:t>n</a:t>
            </a:r>
            <a:r>
              <a:rPr kumimoji="1" lang="en-US" dirty="0" smtClean="0"/>
              <a:t> approximation</a:t>
            </a:r>
          </a:p>
        </p:txBody>
      </p:sp>
      <p:sp>
        <p:nvSpPr>
          <p:cNvPr id="11267" name="Rectangle 3"/>
          <p:cNvSpPr>
            <a:spLocks noGrp="1" noChangeArrowheads="1"/>
          </p:cNvSpPr>
          <p:nvPr>
            <p:ph type="body" idx="1"/>
          </p:nvPr>
        </p:nvSpPr>
        <p:spPr>
          <a:xfrm>
            <a:off x="541713" y="2192682"/>
            <a:ext cx="7937500" cy="2133600"/>
          </a:xfrm>
        </p:spPr>
        <p:txBody>
          <a:bodyPr/>
          <a:lstStyle/>
          <a:p>
            <a:pPr eaLnBrk="1" hangingPunct="1"/>
            <a:r>
              <a:rPr kumimoji="1" lang="en-US" sz="2000" dirty="0" smtClean="0">
                <a:latin typeface="Arial Narrow" pitchFamily="34" charset="0"/>
              </a:rPr>
              <a:t>The intensities  </a:t>
            </a:r>
            <a:r>
              <a:rPr kumimoji="1" lang="en-US" sz="2000" i="1" dirty="0" smtClean="0">
                <a:latin typeface="Times New Roman" pitchFamily="18" charset="0"/>
                <a:cs typeface="Times New Roman" pitchFamily="18" charset="0"/>
              </a:rPr>
              <a:t>I  </a:t>
            </a:r>
            <a:r>
              <a:rPr kumimoji="1" lang="en-US" sz="2000" dirty="0" smtClean="0">
                <a:latin typeface="+mj-lt"/>
                <a:cs typeface="Times New Roman" pitchFamily="18" charset="0"/>
              </a:rPr>
              <a:t>are also functions of direction </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a:t>
            </a:r>
          </a:p>
          <a:p>
            <a:pPr eaLnBrk="1" hangingPunct="1"/>
            <a:r>
              <a:rPr kumimoji="1" lang="en-US" sz="2000" dirty="0" smtClean="0">
                <a:latin typeface="+mj-lt"/>
                <a:cs typeface="Times New Roman" pitchFamily="18" charset="0"/>
              </a:rPr>
              <a:t>One way to </a:t>
            </a:r>
            <a:r>
              <a:rPr kumimoji="1" lang="en-US" sz="2000" dirty="0" err="1" smtClean="0">
                <a:latin typeface="+mj-lt"/>
                <a:cs typeface="Times New Roman" pitchFamily="18" charset="0"/>
              </a:rPr>
              <a:t>discretize</a:t>
            </a:r>
            <a:r>
              <a:rPr kumimoji="1" lang="en-US" sz="2000" dirty="0" smtClean="0">
                <a:latin typeface="+mj-lt"/>
                <a:cs typeface="Times New Roman" pitchFamily="18" charset="0"/>
              </a:rPr>
              <a:t> this is to select a set of directions </a:t>
            </a:r>
            <a:r>
              <a:rPr kumimoji="1" lang="el-GR" sz="2000" dirty="0" smtClean="0">
                <a:latin typeface="Times New Roman" pitchFamily="18" charset="0"/>
                <a:cs typeface="Times New Roman" pitchFamily="18" charset="0"/>
              </a:rPr>
              <a:t>Ω</a:t>
            </a:r>
            <a:r>
              <a:rPr kumimoji="1" lang="en-US" sz="2000" i="1" baseline="-25000" dirty="0" smtClean="0">
                <a:latin typeface="Times New Roman" pitchFamily="18" charset="0"/>
                <a:cs typeface="Times New Roman" pitchFamily="18" charset="0"/>
              </a:rPr>
              <a:t>k</a:t>
            </a:r>
            <a:r>
              <a:rPr kumimoji="1" lang="el-GR" sz="2000" dirty="0" smtClean="0">
                <a:latin typeface="Times New Roman" pitchFamily="18" charset="0"/>
                <a:cs typeface="Times New Roman" pitchFamily="18" charset="0"/>
              </a:rPr>
              <a:t> </a:t>
            </a:r>
            <a:r>
              <a:rPr kumimoji="1" lang="en-US" sz="2000" dirty="0" smtClean="0">
                <a:latin typeface="+mj-lt"/>
                <a:cs typeface="Times New Roman" pitchFamily="18" charset="0"/>
              </a:rPr>
              <a:t>and weights </a:t>
            </a:r>
            <a:r>
              <a:rPr kumimoji="1" lang="en-US" sz="2000" i="1" dirty="0" smtClean="0">
                <a:latin typeface="Times New Roman" pitchFamily="18" charset="0"/>
                <a:cs typeface="Times New Roman" pitchFamily="18" charset="0"/>
              </a:rPr>
              <a:t>w</a:t>
            </a:r>
            <a:r>
              <a:rPr kumimoji="1" lang="en-US" sz="2000" i="1" baseline="-25000" dirty="0" smtClean="0">
                <a:latin typeface="Times New Roman" pitchFamily="18" charset="0"/>
                <a:cs typeface="Times New Roman" pitchFamily="18" charset="0"/>
              </a:rPr>
              <a:t>k</a:t>
            </a:r>
            <a:r>
              <a:rPr kumimoji="1" lang="en-US" sz="2000" dirty="0" smtClean="0">
                <a:latin typeface="+mj-lt"/>
                <a:cs typeface="Times New Roman" pitchFamily="18" charset="0"/>
              </a:rPr>
              <a:t>, which constitute a </a:t>
            </a:r>
            <a:r>
              <a:rPr kumimoji="1" lang="en-US" sz="2000" dirty="0" err="1" smtClean="0">
                <a:latin typeface="+mj-lt"/>
                <a:cs typeface="Times New Roman" pitchFamily="18" charset="0"/>
              </a:rPr>
              <a:t>quadrature</a:t>
            </a:r>
            <a:r>
              <a:rPr kumimoji="1" lang="en-US" sz="2000" dirty="0" smtClean="0">
                <a:latin typeface="+mj-lt"/>
                <a:cs typeface="Times New Roman" pitchFamily="18" charset="0"/>
              </a:rPr>
              <a:t> set over the unit sphere.  If we normalize the weights to sum to 4</a:t>
            </a:r>
            <a:r>
              <a:rPr kumimoji="1" lang="el-GR" sz="2000" i="1" dirty="0" smtClean="0">
                <a:latin typeface="Times New Roman" pitchFamily="18" charset="0"/>
                <a:cs typeface="Times New Roman" pitchFamily="18" charset="0"/>
              </a:rPr>
              <a:t>π</a:t>
            </a:r>
            <a:r>
              <a:rPr kumimoji="1" lang="en-US" sz="2000" dirty="0" smtClean="0">
                <a:latin typeface="+mj-lt"/>
                <a:cs typeface="Times New Roman" pitchFamily="18" charset="0"/>
              </a:rPr>
              <a:t> the transport equation becomes</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A limitation of this approach is that we can generally afford at most hundreds of ordinate directions for the entire sphere, and often far less than that.  This is very coarse resolution for transparent media.  Solutions are vulnerable to “ray effects”, where radiation is overestimated in some directions and underestimated in others.</a:t>
            </a:r>
          </a:p>
          <a:p>
            <a:pPr eaLnBrk="1" hangingPunct="1"/>
            <a:endParaRPr kumimoji="1" lang="en-US" sz="2000" dirty="0" smtClean="0">
              <a:latin typeface="Arial Narrow" pitchFamily="34" charset="0"/>
            </a:endParaRPr>
          </a:p>
        </p:txBody>
      </p:sp>
      <p:graphicFrame>
        <p:nvGraphicFramePr>
          <p:cNvPr id="56322" name="Object 2"/>
          <p:cNvGraphicFramePr>
            <a:graphicFrameLocks noChangeAspect="1"/>
          </p:cNvGraphicFramePr>
          <p:nvPr/>
        </p:nvGraphicFramePr>
        <p:xfrm>
          <a:off x="1429838" y="1357364"/>
          <a:ext cx="5549900" cy="785812"/>
        </p:xfrm>
        <a:graphic>
          <a:graphicData uri="http://schemas.openxmlformats.org/presentationml/2006/ole">
            <p:oleObj spid="_x0000_s63490" name="Equation" r:id="rId4" imgW="2781000" imgH="393480" progId="Equation.3">
              <p:embed/>
            </p:oleObj>
          </a:graphicData>
        </a:graphic>
      </p:graphicFrame>
      <p:graphicFrame>
        <p:nvGraphicFramePr>
          <p:cNvPr id="63491" name="Object 2"/>
          <p:cNvGraphicFramePr>
            <a:graphicFrameLocks noChangeAspect="1"/>
          </p:cNvGraphicFramePr>
          <p:nvPr/>
        </p:nvGraphicFramePr>
        <p:xfrm>
          <a:off x="1525536" y="3731754"/>
          <a:ext cx="5600700" cy="836613"/>
        </p:xfrm>
        <a:graphic>
          <a:graphicData uri="http://schemas.openxmlformats.org/presentationml/2006/ole">
            <p:oleObj spid="_x0000_s63491" name="Equation" r:id="rId5" imgW="2806560" imgH="41904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Level symmetric ordinates are a common choice for discrete ordinates simulations</a:t>
            </a:r>
          </a:p>
        </p:txBody>
      </p:sp>
      <p:sp>
        <p:nvSpPr>
          <p:cNvPr id="11267" name="Rectangle 3"/>
          <p:cNvSpPr>
            <a:spLocks noGrp="1" noChangeArrowheads="1"/>
          </p:cNvSpPr>
          <p:nvPr>
            <p:ph type="body" idx="1"/>
          </p:nvPr>
        </p:nvSpPr>
        <p:spPr>
          <a:xfrm>
            <a:off x="706581" y="5128955"/>
            <a:ext cx="3474720" cy="1130532"/>
          </a:xfrm>
        </p:spPr>
        <p:txBody>
          <a:bodyPr/>
          <a:lstStyle/>
          <a:p>
            <a:pPr marL="0" eaLnBrk="1" hangingPunct="1">
              <a:buNone/>
            </a:pPr>
            <a:r>
              <a:rPr kumimoji="1" lang="en-US" sz="2000" dirty="0" smtClean="0">
                <a:latin typeface="Arial Narrow" pitchFamily="34" charset="0"/>
              </a:rPr>
              <a:t>These are ordinates that are unchanged by any exchange of coordinate axes.</a:t>
            </a:r>
          </a:p>
        </p:txBody>
      </p:sp>
      <p:sp>
        <p:nvSpPr>
          <p:cNvPr id="7" name="TextBox 6"/>
          <p:cNvSpPr txBox="1"/>
          <p:nvPr/>
        </p:nvSpPr>
        <p:spPr>
          <a:xfrm>
            <a:off x="4557244" y="5154561"/>
            <a:ext cx="4210665" cy="707886"/>
          </a:xfrm>
          <a:prstGeom prst="rect">
            <a:avLst/>
          </a:prstGeom>
          <a:noFill/>
        </p:spPr>
        <p:txBody>
          <a:bodyPr wrap="square" rtlCol="0">
            <a:spAutoFit/>
          </a:bodyPr>
          <a:lstStyle/>
          <a:p>
            <a:r>
              <a:rPr lang="en-US" sz="2000" dirty="0" smtClean="0"/>
              <a:t>Even an S</a:t>
            </a:r>
            <a:r>
              <a:rPr lang="en-US" sz="2000" baseline="-25000" dirty="0" smtClean="0"/>
              <a:t>16</a:t>
            </a:r>
            <a:r>
              <a:rPr lang="en-US" sz="2000" dirty="0" smtClean="0"/>
              <a:t> calculation can still show prominent ray effects.</a:t>
            </a:r>
            <a:endParaRPr lang="en-US" sz="2000" dirty="0"/>
          </a:p>
        </p:txBody>
      </p:sp>
      <p:pic>
        <p:nvPicPr>
          <p:cNvPr id="13" name="Picture 12" descr="0.jpg"/>
          <p:cNvPicPr>
            <a:picLocks noChangeAspect="1"/>
          </p:cNvPicPr>
          <p:nvPr/>
        </p:nvPicPr>
        <p:blipFill>
          <a:blip r:embed="rId3" cstate="print"/>
          <a:srcRect l="12121" r="12121"/>
          <a:stretch>
            <a:fillRect/>
          </a:stretch>
        </p:blipFill>
        <p:spPr>
          <a:xfrm>
            <a:off x="685800" y="1353312"/>
            <a:ext cx="3543178" cy="3614166"/>
          </a:xfrm>
          <a:prstGeom prst="rect">
            <a:avLst/>
          </a:prstGeom>
        </p:spPr>
      </p:pic>
      <p:pic>
        <p:nvPicPr>
          <p:cNvPr id="14" name="Picture 13" descr="1.jpg"/>
          <p:cNvPicPr>
            <a:picLocks noChangeAspect="1"/>
          </p:cNvPicPr>
          <p:nvPr/>
        </p:nvPicPr>
        <p:blipFill>
          <a:blip r:embed="rId4" cstate="print"/>
          <a:srcRect l="12121" r="12121"/>
          <a:stretch>
            <a:fillRect/>
          </a:stretch>
        </p:blipFill>
        <p:spPr>
          <a:xfrm>
            <a:off x="685800" y="1353312"/>
            <a:ext cx="3543178" cy="3614166"/>
          </a:xfrm>
          <a:prstGeom prst="rect">
            <a:avLst/>
          </a:prstGeom>
        </p:spPr>
      </p:pic>
      <p:pic>
        <p:nvPicPr>
          <p:cNvPr id="15" name="Picture 14" descr="2.jpg"/>
          <p:cNvPicPr>
            <a:picLocks noChangeAspect="1"/>
          </p:cNvPicPr>
          <p:nvPr/>
        </p:nvPicPr>
        <p:blipFill>
          <a:blip r:embed="rId5" cstate="print"/>
          <a:srcRect l="12121" r="12121"/>
          <a:stretch>
            <a:fillRect/>
          </a:stretch>
        </p:blipFill>
        <p:spPr>
          <a:xfrm>
            <a:off x="685800" y="1353312"/>
            <a:ext cx="3543178" cy="3614166"/>
          </a:xfrm>
          <a:prstGeom prst="rect">
            <a:avLst/>
          </a:prstGeom>
        </p:spPr>
      </p:pic>
      <p:pic>
        <p:nvPicPr>
          <p:cNvPr id="10" name="Picture 9" descr="3.jpg"/>
          <p:cNvPicPr>
            <a:picLocks noChangeAspect="1"/>
          </p:cNvPicPr>
          <p:nvPr/>
        </p:nvPicPr>
        <p:blipFill>
          <a:blip r:embed="rId6" cstate="print"/>
          <a:srcRect l="12121" r="12121"/>
          <a:stretch>
            <a:fillRect/>
          </a:stretch>
        </p:blipFill>
        <p:spPr>
          <a:xfrm>
            <a:off x="685800" y="1353312"/>
            <a:ext cx="3543178" cy="3614166"/>
          </a:xfrm>
          <a:prstGeom prst="rect">
            <a:avLst/>
          </a:prstGeom>
        </p:spPr>
      </p:pic>
      <p:pic>
        <p:nvPicPr>
          <p:cNvPr id="16" name="Picture 15" descr="4.jpg"/>
          <p:cNvPicPr>
            <a:picLocks noChangeAspect="1"/>
          </p:cNvPicPr>
          <p:nvPr/>
        </p:nvPicPr>
        <p:blipFill>
          <a:blip r:embed="rId7" cstate="print"/>
          <a:srcRect l="12121" r="12121"/>
          <a:stretch>
            <a:fillRect/>
          </a:stretch>
        </p:blipFill>
        <p:spPr>
          <a:xfrm>
            <a:off x="685800" y="1353312"/>
            <a:ext cx="3543262" cy="3614166"/>
          </a:xfrm>
          <a:prstGeom prst="rect">
            <a:avLst/>
          </a:prstGeom>
        </p:spPr>
      </p:pic>
      <p:pic>
        <p:nvPicPr>
          <p:cNvPr id="17" name="Picture 16" descr="5.jpg"/>
          <p:cNvPicPr>
            <a:picLocks noChangeAspect="1"/>
          </p:cNvPicPr>
          <p:nvPr/>
        </p:nvPicPr>
        <p:blipFill>
          <a:blip r:embed="rId8" cstate="print"/>
          <a:srcRect l="12121" r="12121"/>
          <a:stretch>
            <a:fillRect/>
          </a:stretch>
        </p:blipFill>
        <p:spPr>
          <a:xfrm>
            <a:off x="685800" y="1353312"/>
            <a:ext cx="3543262" cy="3614166"/>
          </a:xfrm>
          <a:prstGeom prst="rect">
            <a:avLst/>
          </a:prstGeom>
        </p:spPr>
      </p:pic>
      <p:pic>
        <p:nvPicPr>
          <p:cNvPr id="11" name="Picture 10" descr="6.jpg"/>
          <p:cNvPicPr>
            <a:picLocks noChangeAspect="1"/>
          </p:cNvPicPr>
          <p:nvPr/>
        </p:nvPicPr>
        <p:blipFill>
          <a:blip r:embed="rId9" cstate="print"/>
          <a:srcRect l="12121" r="12121"/>
          <a:stretch>
            <a:fillRect/>
          </a:stretch>
        </p:blipFill>
        <p:spPr>
          <a:xfrm>
            <a:off x="685800" y="1353312"/>
            <a:ext cx="3543320" cy="3614166"/>
          </a:xfrm>
          <a:prstGeom prst="rect">
            <a:avLst/>
          </a:prstGeom>
        </p:spPr>
      </p:pic>
      <p:pic>
        <p:nvPicPr>
          <p:cNvPr id="6" name="Picture 8" descr="eden"/>
          <p:cNvPicPr>
            <a:picLocks noChangeAspect="1" noChangeArrowheads="1"/>
          </p:cNvPicPr>
          <p:nvPr/>
        </p:nvPicPr>
        <p:blipFill>
          <a:blip r:embed="rId10" cstate="print"/>
          <a:srcRect/>
          <a:stretch>
            <a:fillRect/>
          </a:stretch>
        </p:blipFill>
        <p:spPr bwMode="auto">
          <a:xfrm>
            <a:off x="4635911" y="1317523"/>
            <a:ext cx="3643313" cy="36433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Other approaches to angular </a:t>
            </a:r>
            <a:r>
              <a:rPr kumimoji="1" lang="en-US" dirty="0" err="1" smtClean="0"/>
              <a:t>discretization</a:t>
            </a:r>
            <a:r>
              <a:rPr kumimoji="1" lang="en-US" dirty="0" smtClean="0"/>
              <a:t>:                  </a:t>
            </a:r>
            <a:r>
              <a:rPr kumimoji="1" lang="en-US" dirty="0" err="1" smtClean="0"/>
              <a:t>P</a:t>
            </a:r>
            <a:r>
              <a:rPr kumimoji="1" lang="en-US" baseline="-25000" dirty="0" err="1" smtClean="0"/>
              <a:t>n</a:t>
            </a:r>
            <a:r>
              <a:rPr kumimoji="1" lang="en-US" dirty="0" smtClean="0"/>
              <a:t> methods, ray tracing, first scatter </a:t>
            </a:r>
          </a:p>
        </p:txBody>
      </p:sp>
      <p:sp>
        <p:nvSpPr>
          <p:cNvPr id="1033" name="Rectangle 3"/>
          <p:cNvSpPr>
            <a:spLocks noGrp="1" noChangeArrowheads="1"/>
          </p:cNvSpPr>
          <p:nvPr>
            <p:ph type="body" idx="1"/>
          </p:nvPr>
        </p:nvSpPr>
        <p:spPr>
          <a:xfrm>
            <a:off x="520700" y="1359306"/>
            <a:ext cx="8077200" cy="2133600"/>
          </a:xfrm>
        </p:spPr>
        <p:txBody>
          <a:bodyPr/>
          <a:lstStyle/>
          <a:p>
            <a:pPr eaLnBrk="1" hangingPunct="1"/>
            <a:r>
              <a:rPr kumimoji="1" lang="en-US" sz="2000" dirty="0" smtClean="0">
                <a:latin typeface="Arial Narrow" pitchFamily="34" charset="0"/>
              </a:rPr>
              <a:t>Instead of discrete directions, </a:t>
            </a:r>
            <a:r>
              <a:rPr kumimoji="1" lang="en-US" sz="2000" dirty="0" err="1" smtClean="0">
                <a:latin typeface="Arial Narrow" pitchFamily="34" charset="0"/>
              </a:rPr>
              <a:t>P</a:t>
            </a:r>
            <a:r>
              <a:rPr kumimoji="1" lang="en-US" sz="2000" baseline="-25000" dirty="0" err="1" smtClean="0">
                <a:latin typeface="Arial Narrow" pitchFamily="34" charset="0"/>
              </a:rPr>
              <a:t>n</a:t>
            </a:r>
            <a:r>
              <a:rPr kumimoji="1" lang="en-US" sz="2000" dirty="0" smtClean="0">
                <a:latin typeface="Arial Narrow" pitchFamily="34" charset="0"/>
              </a:rPr>
              <a:t> methods decompose the intensity into a series of spherical harmonics.</a:t>
            </a:r>
          </a:p>
          <a:p>
            <a:pPr lvl="1" eaLnBrk="1" hangingPunct="1"/>
            <a:r>
              <a:rPr kumimoji="1" lang="en-US" sz="2000" dirty="0" smtClean="0">
                <a:latin typeface="Arial Narrow" pitchFamily="34" charset="0"/>
              </a:rPr>
              <a:t>These are the spherical analogue of Fourier series and spectral methods.</a:t>
            </a:r>
          </a:p>
          <a:p>
            <a:pPr lvl="1" eaLnBrk="1" hangingPunct="1"/>
            <a:r>
              <a:rPr kumimoji="1" lang="en-US" sz="2000" dirty="0" smtClean="0">
                <a:latin typeface="Arial Narrow" pitchFamily="34" charset="0"/>
              </a:rPr>
              <a:t>Instead of ray effects, the method is vulnerable to oscillations related to the Gibbs phenomenon.</a:t>
            </a:r>
          </a:p>
          <a:p>
            <a:pPr lvl="1" eaLnBrk="1" hangingPunct="1"/>
            <a:r>
              <a:rPr kumimoji="1" lang="en-US" sz="2000" dirty="0" smtClean="0">
                <a:latin typeface="Arial Narrow" pitchFamily="34" charset="0"/>
              </a:rPr>
              <a:t>Solutions are also harder to compute than with </a:t>
            </a:r>
            <a:r>
              <a:rPr kumimoji="1" lang="en-US" sz="2000" dirty="0" err="1" smtClean="0">
                <a:latin typeface="Arial Narrow" pitchFamily="34" charset="0"/>
              </a:rPr>
              <a:t>S</a:t>
            </a:r>
            <a:r>
              <a:rPr kumimoji="1" lang="en-US" sz="2000" baseline="-25000" dirty="0" err="1" smtClean="0">
                <a:latin typeface="Arial Narrow" pitchFamily="34" charset="0"/>
              </a:rPr>
              <a:t>n</a:t>
            </a:r>
            <a:r>
              <a:rPr kumimoji="1" lang="en-US" sz="2000" dirty="0" smtClean="0">
                <a:latin typeface="Arial Narrow" pitchFamily="34" charset="0"/>
              </a:rPr>
              <a:t> methods.</a:t>
            </a:r>
          </a:p>
          <a:p>
            <a:pPr lvl="1" eaLnBrk="1" hangingPunct="1"/>
            <a:r>
              <a:rPr kumimoji="1" lang="en-US" sz="2000" dirty="0" smtClean="0">
                <a:latin typeface="Arial Narrow" pitchFamily="34" charset="0"/>
              </a:rPr>
              <a:t>Typically only low orders are used.</a:t>
            </a:r>
          </a:p>
          <a:p>
            <a:pPr eaLnBrk="1" hangingPunct="1"/>
            <a:r>
              <a:rPr kumimoji="1" lang="en-US" sz="2000" dirty="0" smtClean="0">
                <a:latin typeface="Arial Narrow" pitchFamily="34" charset="0"/>
              </a:rPr>
              <a:t>Ray tracing can give high resolution for a limited number of compact sources, or for visualization from a single vantage point at a time.  Generally not practical for coupled radiation-hydrodynamics.</a:t>
            </a:r>
          </a:p>
          <a:p>
            <a:pPr eaLnBrk="1" hangingPunct="1"/>
            <a:r>
              <a:rPr kumimoji="1" lang="en-US" sz="2000" dirty="0" smtClean="0">
                <a:latin typeface="Arial Narrow" pitchFamily="34" charset="0"/>
              </a:rPr>
              <a:t>First-scatter is a hybrid approach sometimes used when most of the radiation is coming from a single compact source.  Rays are traced from the source to each cell of the domain, then some other method is used for the scattered radiation or secondary emission from these other cells.</a:t>
            </a:r>
          </a:p>
          <a:p>
            <a:pPr eaLnBrk="1" hangingPunct="1"/>
            <a:endParaRPr kumimoji="1"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Monte Carlo offers an entirely different approach to the issue </a:t>
            </a:r>
          </a:p>
        </p:txBody>
      </p:sp>
      <p:sp>
        <p:nvSpPr>
          <p:cNvPr id="1033" name="Rectangle 3"/>
          <p:cNvSpPr>
            <a:spLocks noGrp="1" noChangeArrowheads="1"/>
          </p:cNvSpPr>
          <p:nvPr>
            <p:ph type="body" idx="1"/>
          </p:nvPr>
        </p:nvSpPr>
        <p:spPr>
          <a:xfrm>
            <a:off x="520700" y="1315062"/>
            <a:ext cx="8077200" cy="2133600"/>
          </a:xfrm>
        </p:spPr>
        <p:txBody>
          <a:bodyPr/>
          <a:lstStyle/>
          <a:p>
            <a:pPr eaLnBrk="1" hangingPunct="1"/>
            <a:r>
              <a:rPr kumimoji="1" lang="en-US" sz="2000" dirty="0" smtClean="0">
                <a:latin typeface="Arial Narrow" pitchFamily="34" charset="0"/>
              </a:rPr>
              <a:t>In the Monte Carlo method, we don’t try to </a:t>
            </a:r>
            <a:r>
              <a:rPr kumimoji="1" lang="en-US" sz="2000" dirty="0" err="1" smtClean="0">
                <a:latin typeface="Arial Narrow" pitchFamily="34" charset="0"/>
              </a:rPr>
              <a:t>discretize</a:t>
            </a:r>
            <a:r>
              <a:rPr kumimoji="1" lang="en-US" sz="2000" dirty="0" smtClean="0">
                <a:latin typeface="Arial Narrow" pitchFamily="34" charset="0"/>
              </a:rPr>
              <a:t> intensity over a mesh at all.  Instead, we fire a large number of random particles through our domain and track where they all go.</a:t>
            </a:r>
          </a:p>
          <a:p>
            <a:pPr eaLnBrk="1" hangingPunct="1"/>
            <a:r>
              <a:rPr kumimoji="1" lang="en-US" sz="2000" dirty="0" smtClean="0">
                <a:latin typeface="Arial Narrow" pitchFamily="34" charset="0"/>
              </a:rPr>
              <a:t>Advantages:</a:t>
            </a:r>
          </a:p>
          <a:p>
            <a:pPr lvl="1" eaLnBrk="1" hangingPunct="1"/>
            <a:r>
              <a:rPr kumimoji="1" lang="en-US" sz="2000" dirty="0" smtClean="0">
                <a:latin typeface="Arial Narrow" pitchFamily="34" charset="0"/>
              </a:rPr>
              <a:t>Extends to higher dimensions better than mesh-based methods.</a:t>
            </a:r>
          </a:p>
          <a:p>
            <a:pPr lvl="1" eaLnBrk="1" hangingPunct="1"/>
            <a:r>
              <a:rPr kumimoji="1" lang="en-US" sz="2000" dirty="0" smtClean="0">
                <a:latin typeface="Arial Narrow" pitchFamily="34" charset="0"/>
              </a:rPr>
              <a:t>Focuses computational effort where the action is.</a:t>
            </a:r>
          </a:p>
          <a:p>
            <a:pPr lvl="1" eaLnBrk="1" hangingPunct="1"/>
            <a:r>
              <a:rPr kumimoji="1" lang="en-US" sz="2000" dirty="0" smtClean="0">
                <a:latin typeface="Arial Narrow" pitchFamily="34" charset="0"/>
              </a:rPr>
              <a:t>Relatively easy to add additional physics.</a:t>
            </a:r>
          </a:p>
          <a:p>
            <a:pPr lvl="1" eaLnBrk="1" hangingPunct="1"/>
            <a:r>
              <a:rPr kumimoji="1" lang="en-US" sz="2000" dirty="0" smtClean="0">
                <a:latin typeface="Arial Narrow" pitchFamily="34" charset="0"/>
              </a:rPr>
              <a:t>Easy to parallelize over particles since these are independent of each other.</a:t>
            </a:r>
          </a:p>
          <a:p>
            <a:pPr eaLnBrk="1" hangingPunct="1"/>
            <a:r>
              <a:rPr kumimoji="1" lang="en-US" sz="2000" dirty="0" smtClean="0">
                <a:latin typeface="Arial Narrow" pitchFamily="34" charset="0"/>
              </a:rPr>
              <a:t>Disadvantages:</a:t>
            </a:r>
            <a:endParaRPr kumimoji="1" lang="en-US" dirty="0" smtClean="0"/>
          </a:p>
          <a:p>
            <a:pPr lvl="1" eaLnBrk="1" hangingPunct="1"/>
            <a:r>
              <a:rPr kumimoji="1" lang="en-US" sz="2000" dirty="0" smtClean="0">
                <a:latin typeface="Arial Narrow" pitchFamily="34" charset="0"/>
              </a:rPr>
              <a:t>Random noise decreases only as square root of number of particles.</a:t>
            </a:r>
          </a:p>
          <a:p>
            <a:pPr lvl="1" eaLnBrk="1" hangingPunct="1"/>
            <a:r>
              <a:rPr kumimoji="1" lang="en-US" sz="2000" dirty="0" smtClean="0">
                <a:latin typeface="Arial Narrow" pitchFamily="34" charset="0"/>
              </a:rPr>
              <a:t>Can bog down in optically thick regions, particularly hot ones.</a:t>
            </a:r>
          </a:p>
          <a:p>
            <a:pPr lvl="1" eaLnBrk="1" hangingPunct="1"/>
            <a:r>
              <a:rPr kumimoji="1" lang="en-US" sz="2000" dirty="0" smtClean="0">
                <a:latin typeface="Arial Narrow" pitchFamily="34" charset="0"/>
              </a:rPr>
              <a:t>Harder to parallelize by spatial domain decomposition.</a:t>
            </a:r>
          </a:p>
          <a:p>
            <a:pPr lvl="1" eaLnBrk="1" hangingPunct="1"/>
            <a:r>
              <a:rPr kumimoji="1" lang="en-US" sz="2000" dirty="0" smtClean="0">
                <a:latin typeface="Arial Narrow" pitchFamily="34" charset="0"/>
              </a:rPr>
              <a:t>Important to have a high-quality random number generator.</a:t>
            </a:r>
          </a:p>
          <a:p>
            <a:pPr lvl="1" eaLnBrk="1" hangingPunct="1"/>
            <a:r>
              <a:rPr kumimoji="1" lang="en-US" sz="2000" dirty="0" smtClean="0">
                <a:latin typeface="Arial Narrow" pitchFamily="34" charset="0"/>
              </a:rPr>
              <a:t>Can be hard to debug.</a:t>
            </a:r>
          </a:p>
        </p:txBody>
      </p:sp>
      <p:sp>
        <p:nvSpPr>
          <p:cNvPr id="4" name="TextBox 3"/>
          <p:cNvSpPr txBox="1"/>
          <p:nvPr/>
        </p:nvSpPr>
        <p:spPr>
          <a:xfrm>
            <a:off x="715157" y="5494985"/>
            <a:ext cx="7713547" cy="707886"/>
          </a:xfrm>
          <a:prstGeom prst="rect">
            <a:avLst/>
          </a:prstGeom>
          <a:solidFill>
            <a:srgbClr val="FFFF00"/>
          </a:solidFill>
        </p:spPr>
        <p:txBody>
          <a:bodyPr wrap="square" rtlCol="0">
            <a:spAutoFit/>
          </a:bodyPr>
          <a:lstStyle/>
          <a:p>
            <a:pPr eaLnBrk="1" hangingPunct="1"/>
            <a:r>
              <a:rPr lang="en-US" sz="2000" dirty="0" smtClean="0">
                <a:cs typeface="Times New Roman" pitchFamily="18" charset="0"/>
              </a:rPr>
              <a:t>This is an important method and is becoming more popular as we solve harder problems on larger machines; deserves more attention than I’m giving it today!</a:t>
            </a:r>
            <a:endParaRPr lang="en-US" sz="2000"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This first hour is about basic concepts and mathematical models</a:t>
            </a:r>
          </a:p>
        </p:txBody>
      </p:sp>
      <p:sp>
        <p:nvSpPr>
          <p:cNvPr id="11267" name="Rectangle 3"/>
          <p:cNvSpPr>
            <a:spLocks noGrp="1" noChangeArrowheads="1"/>
          </p:cNvSpPr>
          <p:nvPr>
            <p:ph type="body" idx="1"/>
          </p:nvPr>
        </p:nvSpPr>
        <p:spPr>
          <a:xfrm>
            <a:off x="533400" y="1690330"/>
            <a:ext cx="7937500" cy="2133600"/>
          </a:xfrm>
        </p:spPr>
        <p:txBody>
          <a:bodyPr/>
          <a:lstStyle/>
          <a:p>
            <a:pPr eaLnBrk="1" hangingPunct="1">
              <a:spcAft>
                <a:spcPts val="1800"/>
              </a:spcAft>
            </a:pPr>
            <a:r>
              <a:rPr kumimoji="1" lang="en-US" sz="2000" b="1" dirty="0" smtClean="0">
                <a:latin typeface="Arial Narrow" pitchFamily="34" charset="0"/>
              </a:rPr>
              <a:t>Physics will be kept to a minimum!</a:t>
            </a:r>
          </a:p>
          <a:p>
            <a:pPr eaLnBrk="1" hangingPunct="1">
              <a:spcAft>
                <a:spcPts val="1800"/>
              </a:spcAft>
            </a:pPr>
            <a:r>
              <a:rPr kumimoji="1" lang="en-US" sz="2000" dirty="0" smtClean="0">
                <a:latin typeface="Arial Narrow" pitchFamily="34" charset="0"/>
              </a:rPr>
              <a:t>The idea is to build up quickly to mathematical models that describe radiation transport, without getting bogged down with the detailed interactions of individual particles.</a:t>
            </a:r>
          </a:p>
          <a:p>
            <a:pPr eaLnBrk="1" hangingPunct="1">
              <a:spcAft>
                <a:spcPts val="1800"/>
              </a:spcAft>
            </a:pPr>
            <a:r>
              <a:rPr kumimoji="1" lang="en-US" sz="2000" dirty="0" smtClean="0">
                <a:latin typeface="Arial Narrow" pitchFamily="34" charset="0"/>
              </a:rPr>
              <a:t>I’m going to keep it basic, particularly at the beginning.  We’ll pick up the pace a bit as we get into it.</a:t>
            </a:r>
          </a:p>
          <a:p>
            <a:pPr eaLnBrk="1" hangingPunct="1">
              <a:spcAft>
                <a:spcPts val="1800"/>
              </a:spcAft>
            </a:pPr>
            <a:r>
              <a:rPr kumimoji="1" lang="en-US" sz="2000" dirty="0" smtClean="0">
                <a:latin typeface="Arial Narrow" pitchFamily="34" charset="0"/>
              </a:rPr>
              <a:t>Once we’ve spent an hour on the basic models, Mark will take over and talk about some of the implications for astrophysics.</a:t>
            </a:r>
          </a:p>
          <a:p>
            <a:pPr eaLnBrk="1" hangingPunct="1">
              <a:spcAft>
                <a:spcPts val="1800"/>
              </a:spcAft>
            </a:pPr>
            <a:r>
              <a:rPr kumimoji="1" lang="en-US" sz="2000" dirty="0" smtClean="0">
                <a:latin typeface="Arial Narrow" pitchFamily="34" charset="0"/>
              </a:rPr>
              <a:t>For the last hour, I’ll come back and talk about some of the issues that come up when doing numerical simulations.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Taking moments of the intensity forms the basis for simpler methods such as the diffusion approximation </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endParaRPr kumimoji="1" lang="en-US" sz="2000" dirty="0" smtClean="0">
              <a:latin typeface="Arial Narrow" pitchFamily="34" charset="0"/>
            </a:endParaRPr>
          </a:p>
          <a:p>
            <a:pPr eaLnBrk="1" hangingPunct="1"/>
            <a:r>
              <a:rPr kumimoji="1" lang="en-US" sz="2000" dirty="0" err="1" smtClean="0">
                <a:latin typeface="Arial Narrow" pitchFamily="34" charset="0"/>
              </a:rPr>
              <a:t>Zeroth</a:t>
            </a:r>
            <a:r>
              <a:rPr kumimoji="1" lang="en-US" sz="2000" dirty="0" smtClean="0">
                <a:latin typeface="Arial Narrow" pitchFamily="34" charset="0"/>
              </a:rPr>
              <a:t> moment:</a:t>
            </a: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First moment:</a:t>
            </a: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Second moment:</a:t>
            </a:r>
            <a:endParaRPr kumimoji="1" lang="en-US" dirty="0" smtClean="0">
              <a:latin typeface="Arial Narrow" pitchFamily="34" charset="0"/>
            </a:endParaRPr>
          </a:p>
          <a:p>
            <a:pPr eaLnBrk="1" hangingPunct="1"/>
            <a:endParaRPr kumimoji="1" lang="en-US" dirty="0" smtClean="0"/>
          </a:p>
        </p:txBody>
      </p:sp>
      <p:graphicFrame>
        <p:nvGraphicFramePr>
          <p:cNvPr id="64520" name="Object 4"/>
          <p:cNvGraphicFramePr>
            <a:graphicFrameLocks noChangeAspect="1"/>
          </p:cNvGraphicFramePr>
          <p:nvPr/>
        </p:nvGraphicFramePr>
        <p:xfrm>
          <a:off x="2912190" y="1501775"/>
          <a:ext cx="1970088" cy="668338"/>
        </p:xfrm>
        <a:graphic>
          <a:graphicData uri="http://schemas.openxmlformats.org/presentationml/2006/ole">
            <p:oleObj spid="_x0000_s64520" name="Equation" r:id="rId4" imgW="977760" imgH="393480" progId="Equation.3">
              <p:embed/>
            </p:oleObj>
          </a:graphicData>
        </a:graphic>
      </p:graphicFrame>
      <p:graphicFrame>
        <p:nvGraphicFramePr>
          <p:cNvPr id="64521" name="Object 4"/>
          <p:cNvGraphicFramePr>
            <a:graphicFrameLocks noChangeAspect="1"/>
          </p:cNvGraphicFramePr>
          <p:nvPr/>
        </p:nvGraphicFramePr>
        <p:xfrm>
          <a:off x="2713038" y="2219325"/>
          <a:ext cx="2405062" cy="668338"/>
        </p:xfrm>
        <a:graphic>
          <a:graphicData uri="http://schemas.openxmlformats.org/presentationml/2006/ole">
            <p:oleObj spid="_x0000_s64521" name="Equation" r:id="rId5" imgW="1193760" imgH="393480" progId="Equation.3">
              <p:embed/>
            </p:oleObj>
          </a:graphicData>
        </a:graphic>
      </p:graphicFrame>
      <p:graphicFrame>
        <p:nvGraphicFramePr>
          <p:cNvPr id="64522" name="Object 4"/>
          <p:cNvGraphicFramePr>
            <a:graphicFrameLocks noChangeAspect="1"/>
          </p:cNvGraphicFramePr>
          <p:nvPr/>
        </p:nvGraphicFramePr>
        <p:xfrm>
          <a:off x="2605088" y="2959100"/>
          <a:ext cx="2611437" cy="668338"/>
        </p:xfrm>
        <a:graphic>
          <a:graphicData uri="http://schemas.openxmlformats.org/presentationml/2006/ole">
            <p:oleObj spid="_x0000_s64522" name="Equation" r:id="rId6" imgW="1295280" imgH="393480" progId="Equation.3">
              <p:embed/>
            </p:oleObj>
          </a:graphicData>
        </a:graphic>
      </p:graphicFrame>
      <p:graphicFrame>
        <p:nvGraphicFramePr>
          <p:cNvPr id="64523" name="Object 4"/>
          <p:cNvGraphicFramePr>
            <a:graphicFrameLocks noChangeAspect="1"/>
          </p:cNvGraphicFramePr>
          <p:nvPr/>
        </p:nvGraphicFramePr>
        <p:xfrm>
          <a:off x="2801187" y="3876675"/>
          <a:ext cx="1919287" cy="668338"/>
        </p:xfrm>
        <a:graphic>
          <a:graphicData uri="http://schemas.openxmlformats.org/presentationml/2006/ole">
            <p:oleObj spid="_x0000_s64523" name="Equation" r:id="rId7" imgW="952200" imgH="393480" progId="Equation.3">
              <p:embed/>
            </p:oleObj>
          </a:graphicData>
        </a:graphic>
      </p:graphicFrame>
      <p:graphicFrame>
        <p:nvGraphicFramePr>
          <p:cNvPr id="64524" name="Object 4"/>
          <p:cNvGraphicFramePr>
            <a:graphicFrameLocks noChangeAspect="1"/>
          </p:cNvGraphicFramePr>
          <p:nvPr/>
        </p:nvGraphicFramePr>
        <p:xfrm>
          <a:off x="2876096" y="4683022"/>
          <a:ext cx="1792287" cy="474663"/>
        </p:xfrm>
        <a:graphic>
          <a:graphicData uri="http://schemas.openxmlformats.org/presentationml/2006/ole">
            <p:oleObj spid="_x0000_s64524" name="Equation" r:id="rId8" imgW="888840" imgH="279360" progId="Equation.3">
              <p:embed/>
            </p:oleObj>
          </a:graphicData>
        </a:graphic>
      </p:graphicFrame>
      <p:graphicFrame>
        <p:nvGraphicFramePr>
          <p:cNvPr id="64525" name="Object 4"/>
          <p:cNvGraphicFramePr>
            <a:graphicFrameLocks noChangeAspect="1"/>
          </p:cNvGraphicFramePr>
          <p:nvPr/>
        </p:nvGraphicFramePr>
        <p:xfrm>
          <a:off x="2903083" y="5304504"/>
          <a:ext cx="1817688" cy="668338"/>
        </p:xfrm>
        <a:graphic>
          <a:graphicData uri="http://schemas.openxmlformats.org/presentationml/2006/ole">
            <p:oleObj spid="_x0000_s64525" name="Equation" r:id="rId9" imgW="901440" imgH="393480" progId="Equation.3">
              <p:embed/>
            </p:oleObj>
          </a:graphicData>
        </a:graphic>
      </p:graphicFrame>
      <p:sp>
        <p:nvSpPr>
          <p:cNvPr id="16" name="Rectangle 3"/>
          <p:cNvSpPr txBox="1">
            <a:spLocks noChangeArrowheads="1"/>
          </p:cNvSpPr>
          <p:nvPr/>
        </p:nvSpPr>
        <p:spPr bwMode="auto">
          <a:xfrm>
            <a:off x="5031245" y="3598610"/>
            <a:ext cx="3663596"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endParaRPr kumimoji="1" lang="en-US" sz="20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r>
              <a:rPr lang="en-US" sz="2000" kern="0" dirty="0" smtClean="0">
                <a:ea typeface="+mn-ea"/>
              </a:rPr>
              <a:t>Radiation energy density</a:t>
            </a:r>
            <a:endParaRPr kumimoji="1" lang="en-US" sz="20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endParaRPr kumimoji="1" lang="en-US" sz="20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r>
              <a:rPr lang="en-US" sz="2000" kern="0" dirty="0" smtClean="0">
                <a:ea typeface="+mn-ea"/>
              </a:rPr>
              <a:t>Radiation flux vector</a:t>
            </a:r>
            <a:endParaRPr kumimoji="1" lang="en-US" sz="20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endParaRPr kumimoji="1" lang="en-US" sz="20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r>
              <a:rPr lang="en-US" sz="2000" kern="0" dirty="0" smtClean="0">
                <a:ea typeface="+mn-ea"/>
              </a:rPr>
              <a:t>Radiation pressure tensor</a:t>
            </a:r>
            <a:endParaRPr kumimoji="1" lang="en-US" sz="2400" b="0" i="0" u="none" strike="noStrike" kern="0" cap="none" spc="0" normalizeH="0" baseline="0" noProof="0" dirty="0" smtClean="0">
              <a:ln>
                <a:noFill/>
              </a:ln>
              <a:solidFill>
                <a:schemeClr val="tx1"/>
              </a:solidFill>
              <a:effectLst/>
              <a:uLnTx/>
              <a:uFillTx/>
              <a:latin typeface="Arial Narrow"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4483"/>
              </a:buClr>
              <a:buSzTx/>
              <a:buFont typeface="Wingdings" pitchFamily="2" charset="2"/>
              <a:buChar char="§"/>
              <a:tabLst/>
              <a:defRPr/>
            </a:pPr>
            <a:endParaRPr kumimoji="1"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We take moments of the transport equation to find equations for the first two moments of intensity </a:t>
            </a:r>
          </a:p>
        </p:txBody>
      </p:sp>
      <p:sp>
        <p:nvSpPr>
          <p:cNvPr id="1033" name="Rectangle 3"/>
          <p:cNvSpPr>
            <a:spLocks noGrp="1" noChangeArrowheads="1"/>
          </p:cNvSpPr>
          <p:nvPr>
            <p:ph type="body" idx="1"/>
          </p:nvPr>
        </p:nvSpPr>
        <p:spPr>
          <a:xfrm>
            <a:off x="520700" y="1219200"/>
            <a:ext cx="8107106" cy="2133600"/>
          </a:xfrm>
        </p:spPr>
        <p:txBody>
          <a:bodyPr/>
          <a:lstStyle/>
          <a:p>
            <a:pPr eaLnBrk="1" hangingPunct="1"/>
            <a:r>
              <a:rPr kumimoji="1" lang="en-US" sz="2000" dirty="0" smtClean="0">
                <a:latin typeface="Arial Narrow" pitchFamily="34" charset="0"/>
              </a:rPr>
              <a:t>Start with the first two moments:</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To close this system (two-moment closure), we need an expression for </a:t>
            </a:r>
            <a:r>
              <a:rPr kumimoji="1" lang="en-US" sz="2000" i="1" dirty="0" smtClean="0">
                <a:latin typeface="Times New Roman" pitchFamily="18" charset="0"/>
                <a:cs typeface="Times New Roman" pitchFamily="18" charset="0"/>
              </a:rPr>
              <a:t>K</a:t>
            </a:r>
            <a:r>
              <a:rPr kumimoji="1" lang="en-US" sz="2000" dirty="0" smtClean="0">
                <a:latin typeface="Arial Narrow" pitchFamily="34" charset="0"/>
              </a:rPr>
              <a:t>.  The simplest is </a:t>
            </a:r>
            <a:r>
              <a:rPr kumimoji="1" lang="en-US" sz="2000" i="1" dirty="0" err="1" smtClean="0">
                <a:latin typeface="Times New Roman" pitchFamily="18" charset="0"/>
                <a:cs typeface="Times New Roman" pitchFamily="18" charset="0"/>
              </a:rPr>
              <a:t>K</a:t>
            </a:r>
            <a:r>
              <a:rPr kumimoji="1" lang="en-US" sz="2000" i="1" baseline="30000" dirty="0" err="1" smtClean="0">
                <a:latin typeface="Times New Roman" pitchFamily="18" charset="0"/>
                <a:cs typeface="Times New Roman" pitchFamily="18" charset="0"/>
              </a:rPr>
              <a:t>ij</a:t>
            </a:r>
            <a:r>
              <a:rPr kumimoji="1" lang="en-US" sz="2000" i="1" dirty="0" smtClean="0">
                <a:latin typeface="Times New Roman" pitchFamily="18" charset="0"/>
                <a:cs typeface="Times New Roman" pitchFamily="18" charset="0"/>
              </a:rPr>
              <a:t>=</a:t>
            </a:r>
            <a:r>
              <a:rPr kumimoji="1" lang="el-GR" sz="2000" i="1" dirty="0" smtClean="0">
                <a:latin typeface="Times New Roman" pitchFamily="18" charset="0"/>
                <a:cs typeface="Times New Roman" pitchFamily="18" charset="0"/>
              </a:rPr>
              <a:t>δ</a:t>
            </a:r>
            <a:r>
              <a:rPr kumimoji="1" lang="en-US" sz="2000" i="1" baseline="30000" dirty="0" err="1" smtClean="0">
                <a:latin typeface="Times New Roman" pitchFamily="18" charset="0"/>
                <a:cs typeface="Times New Roman" pitchFamily="18" charset="0"/>
              </a:rPr>
              <a:t>ij</a:t>
            </a:r>
            <a:r>
              <a:rPr kumimoji="1" lang="en-US" sz="2000" i="1" dirty="0" err="1" smtClean="0">
                <a:latin typeface="Times New Roman" pitchFamily="18" charset="0"/>
                <a:cs typeface="Times New Roman" pitchFamily="18" charset="0"/>
              </a:rPr>
              <a:t>J</a:t>
            </a:r>
            <a:r>
              <a:rPr kumimoji="1" lang="en-US" sz="2000" i="1" dirty="0" smtClean="0">
                <a:latin typeface="Times New Roman" pitchFamily="18" charset="0"/>
                <a:cs typeface="Times New Roman" pitchFamily="18" charset="0"/>
              </a:rPr>
              <a:t>/3</a:t>
            </a:r>
            <a:r>
              <a:rPr kumimoji="1" lang="en-US" sz="2000" dirty="0" smtClean="0">
                <a:latin typeface="Arial Narrow" pitchFamily="34" charset="0"/>
              </a:rPr>
              <a:t>, the </a:t>
            </a:r>
            <a:r>
              <a:rPr kumimoji="1" lang="en-US" sz="2000" dirty="0" err="1" smtClean="0">
                <a:latin typeface="Arial Narrow" pitchFamily="34" charset="0"/>
              </a:rPr>
              <a:t>Eddington</a:t>
            </a:r>
            <a:r>
              <a:rPr kumimoji="1" lang="en-US" sz="2000" dirty="0" smtClean="0">
                <a:latin typeface="Arial Narrow" pitchFamily="34" charset="0"/>
              </a:rPr>
              <a:t> approximation.  (Fancier approximations would lead us to </a:t>
            </a:r>
            <a:r>
              <a:rPr kumimoji="1" lang="en-US" sz="2000" dirty="0" err="1" smtClean="0">
                <a:latin typeface="Arial Narrow" pitchFamily="34" charset="0"/>
              </a:rPr>
              <a:t>Eddington</a:t>
            </a:r>
            <a:r>
              <a:rPr kumimoji="1" lang="en-US" sz="2000" dirty="0" smtClean="0">
                <a:latin typeface="Arial Narrow" pitchFamily="34" charset="0"/>
              </a:rPr>
              <a:t> factors and flux limiters.)</a:t>
            </a:r>
          </a:p>
          <a:p>
            <a:pPr eaLnBrk="1" hangingPunct="1"/>
            <a:endParaRPr kumimoji="1" lang="en-US" sz="2000" dirty="0" smtClean="0">
              <a:latin typeface="Arial Narrow" pitchFamily="34" charset="0"/>
            </a:endParaRPr>
          </a:p>
          <a:p>
            <a:pPr eaLnBrk="1" hangingPunct="1"/>
            <a:endParaRPr kumimoji="1" lang="en-US" dirty="0" smtClean="0"/>
          </a:p>
          <a:p>
            <a:pPr eaLnBrk="1" hangingPunct="1"/>
            <a:r>
              <a:rPr kumimoji="1" lang="en-US" sz="2000" dirty="0" smtClean="0">
                <a:latin typeface="+mj-lt"/>
              </a:rPr>
              <a:t>This is the P</a:t>
            </a:r>
            <a:r>
              <a:rPr kumimoji="1" lang="en-US" sz="2000" baseline="-25000" dirty="0" smtClean="0">
                <a:latin typeface="+mj-lt"/>
              </a:rPr>
              <a:t>1</a:t>
            </a:r>
            <a:r>
              <a:rPr kumimoji="1" lang="en-US" sz="2000" dirty="0" smtClean="0">
                <a:latin typeface="+mj-lt"/>
              </a:rPr>
              <a:t> equation.  The equations for </a:t>
            </a:r>
            <a:r>
              <a:rPr kumimoji="1" lang="en-US" sz="2000" i="1" dirty="0" smtClean="0">
                <a:latin typeface="Times New Roman" pitchFamily="18" charset="0"/>
                <a:cs typeface="Times New Roman" pitchFamily="18" charset="0"/>
              </a:rPr>
              <a:t>J</a:t>
            </a:r>
            <a:r>
              <a:rPr kumimoji="1" lang="en-US" sz="2000" dirty="0" smtClean="0">
                <a:latin typeface="+mj-lt"/>
              </a:rPr>
              <a:t> and </a:t>
            </a:r>
            <a:r>
              <a:rPr kumimoji="1" lang="en-US" sz="2000" i="1" dirty="0" smtClean="0">
                <a:latin typeface="Times New Roman" pitchFamily="18" charset="0"/>
                <a:cs typeface="Times New Roman" pitchFamily="18" charset="0"/>
              </a:rPr>
              <a:t>H</a:t>
            </a:r>
            <a:r>
              <a:rPr kumimoji="1" lang="en-US" sz="2000" dirty="0" smtClean="0">
                <a:latin typeface="+mj-lt"/>
              </a:rPr>
              <a:t> together constitute a first-order hyperbolic system, so signals propagate at finite speed.  Unfortunately, it is the wrong speed.  The characteristics for this system move at speed          .  Still, it isn’t an awful solution, and there are tricks people have tried to fix it up.</a:t>
            </a:r>
          </a:p>
        </p:txBody>
      </p:sp>
      <p:graphicFrame>
        <p:nvGraphicFramePr>
          <p:cNvPr id="1026" name="Object 4"/>
          <p:cNvGraphicFramePr>
            <a:graphicFrameLocks noChangeAspect="1"/>
          </p:cNvGraphicFramePr>
          <p:nvPr/>
        </p:nvGraphicFramePr>
        <p:xfrm>
          <a:off x="1501727" y="1635434"/>
          <a:ext cx="2635250" cy="711200"/>
        </p:xfrm>
        <a:graphic>
          <a:graphicData uri="http://schemas.openxmlformats.org/presentationml/2006/ole">
            <p:oleObj spid="_x0000_s66562" name="Equation" r:id="rId4" imgW="1307880" imgH="419040" progId="Equation.3">
              <p:embed/>
            </p:oleObj>
          </a:graphicData>
        </a:graphic>
      </p:graphicFrame>
      <p:graphicFrame>
        <p:nvGraphicFramePr>
          <p:cNvPr id="1027" name="Object 9"/>
          <p:cNvGraphicFramePr>
            <a:graphicFrameLocks noChangeAspect="1"/>
          </p:cNvGraphicFramePr>
          <p:nvPr/>
        </p:nvGraphicFramePr>
        <p:xfrm>
          <a:off x="1509713" y="2385552"/>
          <a:ext cx="3695700" cy="712788"/>
        </p:xfrm>
        <a:graphic>
          <a:graphicData uri="http://schemas.openxmlformats.org/presentationml/2006/ole">
            <p:oleObj spid="_x0000_s66563" name="Equation" r:id="rId5" imgW="1828800" imgH="419040" progId="Equation.3">
              <p:embed/>
            </p:oleObj>
          </a:graphicData>
        </a:graphic>
      </p:graphicFrame>
      <p:graphicFrame>
        <p:nvGraphicFramePr>
          <p:cNvPr id="66568" name="Object 9"/>
          <p:cNvGraphicFramePr>
            <a:graphicFrameLocks noChangeAspect="1"/>
          </p:cNvGraphicFramePr>
          <p:nvPr/>
        </p:nvGraphicFramePr>
        <p:xfrm>
          <a:off x="1463675" y="4091091"/>
          <a:ext cx="3822700" cy="712787"/>
        </p:xfrm>
        <a:graphic>
          <a:graphicData uri="http://schemas.openxmlformats.org/presentationml/2006/ole">
            <p:oleObj spid="_x0000_s66568" name="Equation" r:id="rId6" imgW="1892160" imgH="419040" progId="Equation.3">
              <p:embed/>
            </p:oleObj>
          </a:graphicData>
        </a:graphic>
      </p:graphicFrame>
      <p:graphicFrame>
        <p:nvGraphicFramePr>
          <p:cNvPr id="11" name="Object 10"/>
          <p:cNvGraphicFramePr>
            <a:graphicFrameLocks noChangeAspect="1"/>
          </p:cNvGraphicFramePr>
          <p:nvPr/>
        </p:nvGraphicFramePr>
        <p:xfrm>
          <a:off x="6967538" y="5457825"/>
          <a:ext cx="511175" cy="346075"/>
        </p:xfrm>
        <a:graphic>
          <a:graphicData uri="http://schemas.openxmlformats.org/presentationml/2006/ole">
            <p:oleObj spid="_x0000_s66569" name="Equation" r:id="rId7" imgW="355320" imgH="2412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The next step is the diffusion approximation, which we obtain by eliminating H from the system entirely </a:t>
            </a:r>
          </a:p>
        </p:txBody>
      </p:sp>
      <p:sp>
        <p:nvSpPr>
          <p:cNvPr id="1033" name="Rectangle 3"/>
          <p:cNvSpPr>
            <a:spLocks noGrp="1" noChangeArrowheads="1"/>
          </p:cNvSpPr>
          <p:nvPr>
            <p:ph type="body" idx="1"/>
          </p:nvPr>
        </p:nvSpPr>
        <p:spPr>
          <a:xfrm>
            <a:off x="520700" y="1219200"/>
            <a:ext cx="8107106"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In the </a:t>
            </a:r>
            <a:r>
              <a:rPr kumimoji="1" lang="en-US" sz="2000" i="1" dirty="0" smtClean="0">
                <a:latin typeface="Times New Roman" pitchFamily="18" charset="0"/>
                <a:cs typeface="Times New Roman" pitchFamily="18" charset="0"/>
              </a:rPr>
              <a:t>H</a:t>
            </a:r>
            <a:r>
              <a:rPr kumimoji="1" lang="en-US" sz="2000" dirty="0" smtClean="0">
                <a:latin typeface="Arial Narrow" pitchFamily="34" charset="0"/>
              </a:rPr>
              <a:t> equation, neglect the time derivative and solve for </a:t>
            </a:r>
            <a:r>
              <a:rPr kumimoji="1" lang="en-US" sz="2000" i="1" dirty="0" smtClean="0">
                <a:latin typeface="Times New Roman" pitchFamily="18" charset="0"/>
                <a:cs typeface="Times New Roman" pitchFamily="18" charset="0"/>
              </a:rPr>
              <a:t>H</a:t>
            </a:r>
            <a:r>
              <a:rPr kumimoji="1" lang="en-US" sz="2000" dirty="0" smtClean="0">
                <a:latin typeface="Arial Narrow" pitchFamily="34" charset="0"/>
              </a:rPr>
              <a:t>, giving an expression for the flux in the form of </a:t>
            </a:r>
            <a:r>
              <a:rPr kumimoji="1" lang="en-US" sz="2000" dirty="0" err="1" smtClean="0">
                <a:latin typeface="Arial Narrow" pitchFamily="34" charset="0"/>
              </a:rPr>
              <a:t>Fick’s</a:t>
            </a:r>
            <a:r>
              <a:rPr kumimoji="1" lang="en-US" sz="2000" dirty="0" smtClean="0">
                <a:latin typeface="Arial Narrow" pitchFamily="34" charset="0"/>
              </a:rPr>
              <a:t> Law of diffusion:</a:t>
            </a:r>
          </a:p>
          <a:p>
            <a:pPr eaLnBrk="1" hangingPunct="1"/>
            <a:endParaRPr kumimoji="1" lang="en-US" sz="2000" dirty="0" smtClean="0">
              <a:latin typeface="Arial Narrow" pitchFamily="34" charset="0"/>
            </a:endParaRPr>
          </a:p>
          <a:p>
            <a:pPr eaLnBrk="1" hangingPunct="1"/>
            <a:endParaRPr kumimoji="1" lang="en-US" dirty="0" smtClean="0"/>
          </a:p>
          <a:p>
            <a:pPr eaLnBrk="1" hangingPunct="1"/>
            <a:r>
              <a:rPr kumimoji="1" lang="en-US" sz="2000" dirty="0" smtClean="0">
                <a:latin typeface="+mj-lt"/>
              </a:rPr>
              <a:t>Then substitute this back into the </a:t>
            </a:r>
            <a:r>
              <a:rPr kumimoji="1" lang="en-US" sz="2000" i="1" dirty="0" smtClean="0">
                <a:latin typeface="Times New Roman" pitchFamily="18" charset="0"/>
                <a:cs typeface="Times New Roman" pitchFamily="18" charset="0"/>
              </a:rPr>
              <a:t>J</a:t>
            </a:r>
            <a:r>
              <a:rPr kumimoji="1" lang="en-US" sz="2000" dirty="0" smtClean="0">
                <a:latin typeface="+mj-lt"/>
              </a:rPr>
              <a:t> equation to obtain a diffusion equation for </a:t>
            </a:r>
            <a:r>
              <a:rPr kumimoji="1" lang="en-US" sz="2000" i="1" dirty="0" smtClean="0">
                <a:latin typeface="Times New Roman" pitchFamily="18" charset="0"/>
                <a:cs typeface="Times New Roman" pitchFamily="18" charset="0"/>
              </a:rPr>
              <a:t>J</a:t>
            </a:r>
            <a:r>
              <a:rPr kumimoji="1" lang="en-US" sz="2000" dirty="0" smtClean="0">
                <a:latin typeface="+mj-lt"/>
              </a:rPr>
              <a:t>:</a:t>
            </a:r>
          </a:p>
        </p:txBody>
      </p:sp>
      <p:graphicFrame>
        <p:nvGraphicFramePr>
          <p:cNvPr id="1026" name="Object 4"/>
          <p:cNvGraphicFramePr>
            <a:graphicFrameLocks noChangeAspect="1"/>
          </p:cNvGraphicFramePr>
          <p:nvPr/>
        </p:nvGraphicFramePr>
        <p:xfrm>
          <a:off x="1501727" y="1421588"/>
          <a:ext cx="2635250" cy="711200"/>
        </p:xfrm>
        <a:graphic>
          <a:graphicData uri="http://schemas.openxmlformats.org/presentationml/2006/ole">
            <p:oleObj spid="_x0000_s68610" name="Equation" r:id="rId4" imgW="1307880" imgH="419040" progId="Equation.3">
              <p:embed/>
            </p:oleObj>
          </a:graphicData>
        </a:graphic>
      </p:graphicFrame>
      <p:graphicFrame>
        <p:nvGraphicFramePr>
          <p:cNvPr id="66568" name="Object 9"/>
          <p:cNvGraphicFramePr>
            <a:graphicFrameLocks noChangeAspect="1"/>
          </p:cNvGraphicFramePr>
          <p:nvPr/>
        </p:nvGraphicFramePr>
        <p:xfrm>
          <a:off x="1515294" y="2210676"/>
          <a:ext cx="3822700" cy="712787"/>
        </p:xfrm>
        <a:graphic>
          <a:graphicData uri="http://schemas.openxmlformats.org/presentationml/2006/ole">
            <p:oleObj spid="_x0000_s68612" name="Equation" r:id="rId5" imgW="1892160" imgH="419040" progId="Equation.3">
              <p:embed/>
            </p:oleObj>
          </a:graphicData>
        </a:graphic>
      </p:graphicFrame>
      <p:graphicFrame>
        <p:nvGraphicFramePr>
          <p:cNvPr id="68614" name="Object 8"/>
          <p:cNvGraphicFramePr>
            <a:graphicFrameLocks noChangeAspect="1"/>
          </p:cNvGraphicFramePr>
          <p:nvPr/>
        </p:nvGraphicFramePr>
        <p:xfrm>
          <a:off x="1547625" y="3759200"/>
          <a:ext cx="2744787" cy="735013"/>
        </p:xfrm>
        <a:graphic>
          <a:graphicData uri="http://schemas.openxmlformats.org/presentationml/2006/ole">
            <p:oleObj spid="_x0000_s68614" name="Equation" r:id="rId6" imgW="1358640" imgH="431640" progId="Equation.3">
              <p:embed/>
            </p:oleObj>
          </a:graphicData>
        </a:graphic>
      </p:graphicFrame>
      <p:graphicFrame>
        <p:nvGraphicFramePr>
          <p:cNvPr id="68615" name="Object 4"/>
          <p:cNvGraphicFramePr>
            <a:graphicFrameLocks noChangeAspect="1"/>
          </p:cNvGraphicFramePr>
          <p:nvPr/>
        </p:nvGraphicFramePr>
        <p:xfrm>
          <a:off x="1517172" y="5114925"/>
          <a:ext cx="4246562" cy="731838"/>
        </p:xfrm>
        <a:graphic>
          <a:graphicData uri="http://schemas.openxmlformats.org/presentationml/2006/ole">
            <p:oleObj spid="_x0000_s68615" name="Equation" r:id="rId7" imgW="2108160" imgH="43164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Diffusion is not valid in transparent media, but flux limiters can be added in an attempt to keep it sane</a:t>
            </a:r>
          </a:p>
        </p:txBody>
      </p:sp>
      <p:sp>
        <p:nvSpPr>
          <p:cNvPr id="1033" name="Rectangle 3"/>
          <p:cNvSpPr>
            <a:spLocks noGrp="1" noChangeArrowheads="1"/>
          </p:cNvSpPr>
          <p:nvPr>
            <p:ph type="body" idx="1"/>
          </p:nvPr>
        </p:nvSpPr>
        <p:spPr>
          <a:xfrm>
            <a:off x="520700" y="1219200"/>
            <a:ext cx="8107106"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The diffusion approximation breaks down in free-streaming regions.  Information travels at infinite speed, and as the material becomes transparent the diffusion coefficient goes to infinity.</a:t>
            </a:r>
          </a:p>
          <a:p>
            <a:pPr eaLnBrk="1" hangingPunct="1"/>
            <a:r>
              <a:rPr kumimoji="1" lang="en-US" sz="2000" dirty="0" smtClean="0">
                <a:latin typeface="Arial Narrow" pitchFamily="34" charset="0"/>
              </a:rPr>
              <a:t>Flux limiters are attempts to dial down the diffusion coefficient in such cases to extend the applicability of the model.  They are something of a black art.</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Example:  </a:t>
            </a:r>
            <a:r>
              <a:rPr kumimoji="1" lang="en-US" sz="2000" dirty="0" err="1" smtClean="0">
                <a:latin typeface="Arial Narrow" pitchFamily="34" charset="0"/>
              </a:rPr>
              <a:t>Levermore-Pomraning</a:t>
            </a:r>
            <a:r>
              <a:rPr kumimoji="1" lang="en-US" sz="2000" dirty="0" smtClean="0">
                <a:latin typeface="Arial Narrow" pitchFamily="34" charset="0"/>
              </a:rPr>
              <a:t> limiter for unit effective </a:t>
            </a:r>
            <a:r>
              <a:rPr kumimoji="1" lang="en-US" sz="2000" dirty="0" err="1" smtClean="0">
                <a:latin typeface="Arial Narrow" pitchFamily="34" charset="0"/>
              </a:rPr>
              <a:t>albedo</a:t>
            </a:r>
            <a:r>
              <a:rPr kumimoji="1" lang="en-US" sz="2000" dirty="0" smtClean="0">
                <a:latin typeface="Arial Narrow" pitchFamily="34" charset="0"/>
              </a:rPr>
              <a:t>:</a:t>
            </a:r>
            <a:endParaRPr kumimoji="1" lang="en-US" sz="2000" dirty="0" smtClean="0">
              <a:latin typeface="+mj-lt"/>
            </a:endParaRPr>
          </a:p>
        </p:txBody>
      </p:sp>
      <p:graphicFrame>
        <p:nvGraphicFramePr>
          <p:cNvPr id="68615" name="Object 4"/>
          <p:cNvGraphicFramePr>
            <a:graphicFrameLocks noChangeAspect="1"/>
          </p:cNvGraphicFramePr>
          <p:nvPr/>
        </p:nvGraphicFramePr>
        <p:xfrm>
          <a:off x="1436056" y="1472074"/>
          <a:ext cx="4246562" cy="731838"/>
        </p:xfrm>
        <a:graphic>
          <a:graphicData uri="http://schemas.openxmlformats.org/presentationml/2006/ole">
            <p:oleObj spid="_x0000_s78853" name="Equation" r:id="rId4" imgW="2108160" imgH="431640" progId="Equation.3">
              <p:embed/>
            </p:oleObj>
          </a:graphicData>
        </a:graphic>
      </p:graphicFrame>
      <p:graphicFrame>
        <p:nvGraphicFramePr>
          <p:cNvPr id="78854" name="Object 7"/>
          <p:cNvGraphicFramePr>
            <a:graphicFrameLocks noChangeAspect="1"/>
          </p:cNvGraphicFramePr>
          <p:nvPr/>
        </p:nvGraphicFramePr>
        <p:xfrm>
          <a:off x="1393925" y="4144639"/>
          <a:ext cx="3938588" cy="731837"/>
        </p:xfrm>
        <a:graphic>
          <a:graphicData uri="http://schemas.openxmlformats.org/presentationml/2006/ole">
            <p:oleObj spid="_x0000_s78854" name="Equation" r:id="rId5" imgW="1955520" imgH="431640" progId="Equation.3">
              <p:embed/>
            </p:oleObj>
          </a:graphicData>
        </a:graphic>
      </p:graphicFrame>
      <p:graphicFrame>
        <p:nvGraphicFramePr>
          <p:cNvPr id="78855" name="Object 7"/>
          <p:cNvGraphicFramePr>
            <a:graphicFrameLocks noChangeAspect="1"/>
          </p:cNvGraphicFramePr>
          <p:nvPr/>
        </p:nvGraphicFramePr>
        <p:xfrm>
          <a:off x="1276300" y="5500994"/>
          <a:ext cx="2481262" cy="731837"/>
        </p:xfrm>
        <a:graphic>
          <a:graphicData uri="http://schemas.openxmlformats.org/presentationml/2006/ole">
            <p:oleObj spid="_x0000_s78855" name="Equation" r:id="rId6" imgW="1231560" imgH="431640" progId="Equation.3">
              <p:embed/>
            </p:oleObj>
          </a:graphicData>
        </a:graphic>
      </p:graphicFrame>
      <p:graphicFrame>
        <p:nvGraphicFramePr>
          <p:cNvPr id="78856" name="Object 8"/>
          <p:cNvGraphicFramePr>
            <a:graphicFrameLocks noChangeAspect="1"/>
          </p:cNvGraphicFramePr>
          <p:nvPr/>
        </p:nvGraphicFramePr>
        <p:xfrm>
          <a:off x="5446292" y="5550479"/>
          <a:ext cx="1841500" cy="731838"/>
        </p:xfrm>
        <a:graphic>
          <a:graphicData uri="http://schemas.openxmlformats.org/presentationml/2006/ole">
            <p:oleObj spid="_x0000_s78856" name="Equation" r:id="rId7" imgW="914400" imgH="431640" progId="Equation.3">
              <p:embed/>
            </p:oleObj>
          </a:graphicData>
        </a:graphic>
      </p:graphicFrame>
      <p:sp>
        <p:nvSpPr>
          <p:cNvPr id="11" name="TextBox 10"/>
          <p:cNvSpPr txBox="1"/>
          <p:nvPr/>
        </p:nvSpPr>
        <p:spPr bwMode="auto">
          <a:xfrm>
            <a:off x="3650228" y="5654674"/>
            <a:ext cx="1688688" cy="40011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r>
              <a:rPr lang="en-US" sz="2000" dirty="0" smtClean="0"/>
              <a:t>,        where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609599" y="152400"/>
            <a:ext cx="6871855" cy="809625"/>
          </a:xfrm>
        </p:spPr>
        <p:txBody>
          <a:bodyPr/>
          <a:lstStyle/>
          <a:p>
            <a:pPr eaLnBrk="1" hangingPunct="1"/>
            <a:r>
              <a:rPr kumimoji="1" lang="en-US" dirty="0" smtClean="0"/>
              <a:t>When radiation is near thermal equilibrium we can derive a gray diffusion approximation</a:t>
            </a:r>
          </a:p>
        </p:txBody>
      </p:sp>
      <p:sp>
        <p:nvSpPr>
          <p:cNvPr id="1033" name="Rectangle 3"/>
          <p:cNvSpPr>
            <a:spLocks noGrp="1" noChangeArrowheads="1"/>
          </p:cNvSpPr>
          <p:nvPr>
            <p:ph type="body" idx="1"/>
          </p:nvPr>
        </p:nvSpPr>
        <p:spPr>
          <a:xfrm>
            <a:off x="520700" y="1086192"/>
            <a:ext cx="8107106"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This diffusion equation is still frequency-dependent.  For a gray model we need coefficients averaged over all frequencies.  Different averages are appropriate for emission / absorption and for the diffusion coefficient.</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These are the Planck and </a:t>
            </a:r>
            <a:r>
              <a:rPr kumimoji="1" lang="en-US" sz="2000" dirty="0" err="1" smtClean="0">
                <a:latin typeface="Arial Narrow" pitchFamily="34" charset="0"/>
              </a:rPr>
              <a:t>Rosseland</a:t>
            </a:r>
            <a:r>
              <a:rPr kumimoji="1" lang="en-US" sz="2000" dirty="0" smtClean="0">
                <a:latin typeface="Arial Narrow" pitchFamily="34" charset="0"/>
              </a:rPr>
              <a:t> averages, respectively.  It is interesting to note that the peak of the </a:t>
            </a:r>
            <a:r>
              <a:rPr kumimoji="1" lang="en-US" sz="2000" dirty="0" err="1" smtClean="0">
                <a:latin typeface="Arial Narrow" pitchFamily="34" charset="0"/>
              </a:rPr>
              <a:t>Rosseland</a:t>
            </a:r>
            <a:r>
              <a:rPr kumimoji="1" lang="en-US" sz="2000" dirty="0" smtClean="0">
                <a:latin typeface="Arial Narrow" pitchFamily="34" charset="0"/>
              </a:rPr>
              <a:t> weighting factor </a:t>
            </a:r>
            <a:r>
              <a:rPr kumimoji="1" lang="en-US" sz="2000" i="1" dirty="0" smtClean="0">
                <a:latin typeface="Times New Roman" pitchFamily="18" charset="0"/>
                <a:cs typeface="Times New Roman" pitchFamily="18" charset="0"/>
              </a:rPr>
              <a:t>∂B</a:t>
            </a:r>
            <a:r>
              <a:rPr kumimoji="1" lang="el-GR" sz="2000" i="1" baseline="-25000" dirty="0" smtClean="0">
                <a:latin typeface="Times New Roman" pitchFamily="18" charset="0"/>
                <a:cs typeface="Times New Roman" pitchFamily="18" charset="0"/>
              </a:rPr>
              <a:t>ν</a:t>
            </a:r>
            <a:r>
              <a:rPr kumimoji="1" lang="en-US" sz="2000" i="1" dirty="0" smtClean="0">
                <a:latin typeface="Times New Roman" pitchFamily="18" charset="0"/>
                <a:cs typeface="Times New Roman" pitchFamily="18" charset="0"/>
              </a:rPr>
              <a:t>/∂T </a:t>
            </a:r>
            <a:r>
              <a:rPr kumimoji="1" lang="en-US" sz="2000" dirty="0" smtClean="0">
                <a:latin typeface="Arial Narrow" pitchFamily="34" charset="0"/>
              </a:rPr>
              <a:t>is at higher energies than that of the Planck function itself, meaning that in diffusion the energy transfer is dominated by high-energy photons.</a:t>
            </a:r>
          </a:p>
        </p:txBody>
      </p:sp>
      <p:graphicFrame>
        <p:nvGraphicFramePr>
          <p:cNvPr id="68615" name="Object 4"/>
          <p:cNvGraphicFramePr>
            <a:graphicFrameLocks/>
          </p:cNvGraphicFramePr>
          <p:nvPr/>
        </p:nvGraphicFramePr>
        <p:xfrm>
          <a:off x="998538" y="1351134"/>
          <a:ext cx="6561137" cy="776287"/>
        </p:xfrm>
        <a:graphic>
          <a:graphicData uri="http://schemas.openxmlformats.org/presentationml/2006/ole">
            <p:oleObj spid="_x0000_s83970" name="Equation" r:id="rId4" imgW="3860640" imgH="457200" progId="Equation.3">
              <p:embed/>
            </p:oleObj>
          </a:graphicData>
        </a:graphic>
      </p:graphicFrame>
      <p:graphicFrame>
        <p:nvGraphicFramePr>
          <p:cNvPr id="78854" name="Object 7"/>
          <p:cNvGraphicFramePr>
            <a:graphicFrameLocks/>
          </p:cNvGraphicFramePr>
          <p:nvPr/>
        </p:nvGraphicFramePr>
        <p:xfrm>
          <a:off x="909415" y="4086225"/>
          <a:ext cx="6788150" cy="947738"/>
        </p:xfrm>
        <a:graphic>
          <a:graphicData uri="http://schemas.openxmlformats.org/presentationml/2006/ole">
            <p:oleObj spid="_x0000_s83971" name="Equation" r:id="rId5" imgW="3987720" imgH="558720" progId="Equation.3">
              <p:embed/>
            </p:oleObj>
          </a:graphicData>
        </a:graphic>
      </p:graphicFrame>
      <p:graphicFrame>
        <p:nvGraphicFramePr>
          <p:cNvPr id="83974" name="Object 7"/>
          <p:cNvGraphicFramePr>
            <a:graphicFrameLocks/>
          </p:cNvGraphicFramePr>
          <p:nvPr/>
        </p:nvGraphicFramePr>
        <p:xfrm>
          <a:off x="914058" y="3289300"/>
          <a:ext cx="6307138" cy="731838"/>
        </p:xfrm>
        <a:graphic>
          <a:graphicData uri="http://schemas.openxmlformats.org/presentationml/2006/ole">
            <p:oleObj spid="_x0000_s83974" name="Equation" r:id="rId6" imgW="3720960" imgH="43164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609599" y="152400"/>
            <a:ext cx="6871855" cy="809625"/>
          </a:xfrm>
        </p:spPr>
        <p:txBody>
          <a:bodyPr/>
          <a:lstStyle/>
          <a:p>
            <a:pPr eaLnBrk="1" hangingPunct="1"/>
            <a:r>
              <a:rPr kumimoji="1" lang="en-US" dirty="0" smtClean="0"/>
              <a:t>In opaque media radiation and fluid have the same temperature, and we can treat them as one ‘material’</a:t>
            </a:r>
          </a:p>
        </p:txBody>
      </p:sp>
      <p:sp>
        <p:nvSpPr>
          <p:cNvPr id="1033" name="Rectangle 3"/>
          <p:cNvSpPr>
            <a:spLocks noGrp="1" noChangeArrowheads="1"/>
          </p:cNvSpPr>
          <p:nvPr>
            <p:ph type="body" idx="1"/>
          </p:nvPr>
        </p:nvSpPr>
        <p:spPr>
          <a:xfrm>
            <a:off x="520700" y="1086192"/>
            <a:ext cx="8107106"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This is an equation for the combined fluid and radiation energy.  But with both fluid and radiation at the same temperature, and </a:t>
            </a:r>
            <a:r>
              <a:rPr kumimoji="1" lang="en-US" sz="2000" i="1" dirty="0" smtClean="0">
                <a:latin typeface="Times New Roman" pitchFamily="18" charset="0"/>
                <a:cs typeface="Times New Roman" pitchFamily="18" charset="0"/>
              </a:rPr>
              <a:t>E</a:t>
            </a:r>
            <a:r>
              <a:rPr kumimoji="1" lang="en-US" sz="2000" i="1" baseline="-25000" dirty="0" smtClean="0">
                <a:latin typeface="Times New Roman" pitchFamily="18" charset="0"/>
                <a:cs typeface="Times New Roman" pitchFamily="18" charset="0"/>
              </a:rPr>
              <a:t>R</a:t>
            </a:r>
            <a:r>
              <a:rPr kumimoji="1" lang="en-US" sz="2000" i="1" dirty="0" smtClean="0">
                <a:latin typeface="Times New Roman" pitchFamily="18" charset="0"/>
                <a:cs typeface="Times New Roman" pitchFamily="18" charset="0"/>
              </a:rPr>
              <a:t>=4</a:t>
            </a:r>
            <a:r>
              <a:rPr kumimoji="1" lang="el-GR" sz="2000" i="1" dirty="0" smtClean="0">
                <a:latin typeface="Times New Roman" pitchFamily="18" charset="0"/>
                <a:cs typeface="Times New Roman" pitchFamily="18" charset="0"/>
              </a:rPr>
              <a:t>σ</a:t>
            </a:r>
            <a:r>
              <a:rPr kumimoji="1" lang="en-US" sz="2000" i="1" dirty="0" smtClean="0">
                <a:latin typeface="Times New Roman" pitchFamily="18" charset="0"/>
                <a:cs typeface="Times New Roman" pitchFamily="18" charset="0"/>
              </a:rPr>
              <a:t>T</a:t>
            </a:r>
            <a:r>
              <a:rPr kumimoji="1" lang="en-US" sz="2000" i="1" baseline="30000" dirty="0" smtClean="0">
                <a:latin typeface="Times New Roman" pitchFamily="18" charset="0"/>
                <a:cs typeface="Times New Roman" pitchFamily="18" charset="0"/>
              </a:rPr>
              <a:t>4</a:t>
            </a:r>
            <a:r>
              <a:rPr kumimoji="1" lang="en-US" sz="2000" i="1" dirty="0" smtClean="0">
                <a:latin typeface="Times New Roman" pitchFamily="18" charset="0"/>
                <a:cs typeface="Times New Roman" pitchFamily="18" charset="0"/>
              </a:rPr>
              <a:t>/c</a:t>
            </a:r>
            <a:r>
              <a:rPr kumimoji="1" lang="en-US" sz="2000" dirty="0" smtClean="0">
                <a:latin typeface="Arial Narrow" pitchFamily="34" charset="0"/>
              </a:rPr>
              <a:t>, we can write the radiation flux as a heat conduction term:</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As a component of the fluid, radiation contributes to the equation of state with</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The combined equation above has no terms corresponding to radiation advection and pressure.  These should be included, and in a few slides we’ll see what they look like.</a:t>
            </a:r>
          </a:p>
        </p:txBody>
      </p:sp>
      <p:graphicFrame>
        <p:nvGraphicFramePr>
          <p:cNvPr id="84997" name="Object 8"/>
          <p:cNvGraphicFramePr>
            <a:graphicFrameLocks noChangeAspect="1"/>
          </p:cNvGraphicFramePr>
          <p:nvPr/>
        </p:nvGraphicFramePr>
        <p:xfrm>
          <a:off x="936060" y="1261055"/>
          <a:ext cx="5389563" cy="814388"/>
        </p:xfrm>
        <a:graphic>
          <a:graphicData uri="http://schemas.openxmlformats.org/presentationml/2006/ole">
            <p:oleObj spid="_x0000_s84997" name="Equation" r:id="rId4" imgW="2692080" imgH="482400" progId="Equation.3">
              <p:embed/>
            </p:oleObj>
          </a:graphicData>
        </a:graphic>
      </p:graphicFrame>
      <p:graphicFrame>
        <p:nvGraphicFramePr>
          <p:cNvPr id="84999" name="Object 8"/>
          <p:cNvGraphicFramePr>
            <a:graphicFrameLocks noChangeAspect="1"/>
          </p:cNvGraphicFramePr>
          <p:nvPr/>
        </p:nvGraphicFramePr>
        <p:xfrm>
          <a:off x="960438" y="3402013"/>
          <a:ext cx="5668962" cy="814387"/>
        </p:xfrm>
        <a:graphic>
          <a:graphicData uri="http://schemas.openxmlformats.org/presentationml/2006/ole">
            <p:oleObj spid="_x0000_s84999" name="Equation" r:id="rId5" imgW="2831760" imgH="482400" progId="Equation.3">
              <p:embed/>
            </p:oleObj>
          </a:graphicData>
        </a:graphic>
      </p:graphicFrame>
      <p:graphicFrame>
        <p:nvGraphicFramePr>
          <p:cNvPr id="85000" name="Object 8"/>
          <p:cNvGraphicFramePr>
            <a:graphicFrameLocks/>
          </p:cNvGraphicFramePr>
          <p:nvPr/>
        </p:nvGraphicFramePr>
        <p:xfrm>
          <a:off x="903288" y="4660900"/>
          <a:ext cx="2093912" cy="666750"/>
        </p:xfrm>
        <a:graphic>
          <a:graphicData uri="http://schemas.openxmlformats.org/presentationml/2006/ole">
            <p:oleObj spid="_x0000_s85000" name="Equation" r:id="rId6" imgW="1307880" imgH="4442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Different approximations are valid in different regimes. Let’s summarize:</a:t>
            </a:r>
          </a:p>
        </p:txBody>
      </p:sp>
      <p:sp>
        <p:nvSpPr>
          <p:cNvPr id="1033" name="Rectangle 3"/>
          <p:cNvSpPr>
            <a:spLocks noGrp="1" noChangeArrowheads="1"/>
          </p:cNvSpPr>
          <p:nvPr>
            <p:ph type="body" idx="1"/>
          </p:nvPr>
        </p:nvSpPr>
        <p:spPr>
          <a:xfrm>
            <a:off x="520700" y="1294017"/>
            <a:ext cx="8107106" cy="2133600"/>
          </a:xfrm>
        </p:spPr>
        <p:txBody>
          <a:bodyPr/>
          <a:lstStyle/>
          <a:p>
            <a:pPr eaLnBrk="1" hangingPunct="1">
              <a:spcBef>
                <a:spcPts val="300"/>
              </a:spcBef>
            </a:pPr>
            <a:r>
              <a:rPr kumimoji="1" lang="en-US" sz="2000" dirty="0" smtClean="0">
                <a:latin typeface="Arial Narrow" pitchFamily="34" charset="0"/>
              </a:rPr>
              <a:t>Radiation moment equations:  Angular variation is sufficiently smooth that a small number of moments adequately capture the dependence of intensity on direction.</a:t>
            </a:r>
          </a:p>
          <a:p>
            <a:pPr eaLnBrk="1" hangingPunct="1">
              <a:spcBef>
                <a:spcPts val="300"/>
              </a:spcBef>
            </a:pPr>
            <a:endParaRPr kumimoji="1" lang="en-US" sz="2000" dirty="0" smtClean="0">
              <a:latin typeface="Arial Narrow" pitchFamily="34" charset="0"/>
            </a:endParaRPr>
          </a:p>
          <a:p>
            <a:pPr eaLnBrk="1" hangingPunct="1">
              <a:spcBef>
                <a:spcPts val="300"/>
              </a:spcBef>
            </a:pPr>
            <a:r>
              <a:rPr kumimoji="1" lang="en-US" sz="2000" dirty="0" err="1" smtClean="0">
                <a:latin typeface="Arial Narrow" pitchFamily="34" charset="0"/>
              </a:rPr>
              <a:t>Eddington</a:t>
            </a:r>
            <a:r>
              <a:rPr kumimoji="1" lang="en-US" sz="2000" dirty="0" smtClean="0">
                <a:latin typeface="Arial Narrow" pitchFamily="34" charset="0"/>
              </a:rPr>
              <a:t> approximation:  The pressure tensor is effectively isotropic.</a:t>
            </a:r>
          </a:p>
          <a:p>
            <a:pPr eaLnBrk="1" hangingPunct="1">
              <a:spcBef>
                <a:spcPts val="300"/>
              </a:spcBef>
            </a:pPr>
            <a:endParaRPr kumimoji="1" lang="en-US" sz="2000" dirty="0" smtClean="0">
              <a:latin typeface="Arial Narrow" pitchFamily="34" charset="0"/>
            </a:endParaRPr>
          </a:p>
          <a:p>
            <a:pPr eaLnBrk="1" hangingPunct="1">
              <a:spcBef>
                <a:spcPts val="300"/>
              </a:spcBef>
            </a:pPr>
            <a:r>
              <a:rPr kumimoji="1" lang="en-US" sz="2000" dirty="0" smtClean="0">
                <a:latin typeface="Arial Narrow" pitchFamily="34" charset="0"/>
              </a:rPr>
              <a:t>Diffusion approximation:  Radiation flux can be treated as proportional to gradients of radiation energy density.  This is qualitatively correct even when inaccurate, and is such a useful approximation that hacks such as flux limiters are used to extend it beyond the diffusion regime.</a:t>
            </a:r>
          </a:p>
          <a:p>
            <a:pPr eaLnBrk="1" hangingPunct="1">
              <a:spcBef>
                <a:spcPts val="300"/>
              </a:spcBef>
            </a:pPr>
            <a:endParaRPr kumimoji="1" lang="en-US" sz="2000" dirty="0" smtClean="0">
              <a:latin typeface="Arial Narrow" pitchFamily="34" charset="0"/>
            </a:endParaRPr>
          </a:p>
          <a:p>
            <a:pPr eaLnBrk="1" hangingPunct="1">
              <a:spcBef>
                <a:spcPts val="300"/>
              </a:spcBef>
            </a:pPr>
            <a:r>
              <a:rPr kumimoji="1" lang="en-US" sz="2000" dirty="0" smtClean="0">
                <a:latin typeface="Arial Narrow" pitchFamily="34" charset="0"/>
              </a:rPr>
              <a:t>Gray radiation approximation:  The spectral dependence of radiation is close to a Planck function, so there is a well-defined radiation temperature</a:t>
            </a:r>
            <a:r>
              <a:rPr kumimoji="1" lang="en-US" sz="2000" dirty="0" smtClean="0">
                <a:latin typeface="Arial Narrow" pitchFamily="34" charset="0"/>
              </a:rPr>
              <a:t>.     (“2T”)</a:t>
            </a:r>
            <a:endParaRPr kumimoji="1" lang="en-US" sz="2000" dirty="0" smtClean="0">
              <a:latin typeface="Arial Narrow" pitchFamily="34" charset="0"/>
            </a:endParaRPr>
          </a:p>
          <a:p>
            <a:pPr eaLnBrk="1" hangingPunct="1">
              <a:spcBef>
                <a:spcPts val="300"/>
              </a:spcBef>
            </a:pPr>
            <a:endParaRPr kumimoji="1" lang="en-US" sz="2000" dirty="0" smtClean="0">
              <a:latin typeface="Arial Narrow" pitchFamily="34" charset="0"/>
            </a:endParaRPr>
          </a:p>
          <a:p>
            <a:pPr eaLnBrk="1" hangingPunct="1">
              <a:spcBef>
                <a:spcPts val="300"/>
              </a:spcBef>
            </a:pPr>
            <a:r>
              <a:rPr kumimoji="1" lang="en-US" sz="2000" dirty="0" smtClean="0">
                <a:latin typeface="Arial Narrow" pitchFamily="34" charset="0"/>
              </a:rPr>
              <a:t>Radiation heat conduction:  The radiation temperature is closely coupled to the fluid temperature</a:t>
            </a:r>
            <a:r>
              <a:rPr kumimoji="1" lang="en-US" sz="2000" dirty="0" smtClean="0">
                <a:latin typeface="Arial Narrow" pitchFamily="34" charset="0"/>
              </a:rPr>
              <a:t>.     (“1T”)</a:t>
            </a:r>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a:xfrm>
            <a:off x="609599" y="152400"/>
            <a:ext cx="6871855" cy="809625"/>
          </a:xfrm>
        </p:spPr>
        <p:txBody>
          <a:bodyPr/>
          <a:lstStyle/>
          <a:p>
            <a:pPr eaLnBrk="1" hangingPunct="1"/>
            <a:r>
              <a:rPr kumimoji="1" lang="en-US" dirty="0" smtClean="0"/>
              <a:t>Radiation heat conduction is nonlinear and yields solutions called ‘thermal waves’ or ‘</a:t>
            </a:r>
            <a:r>
              <a:rPr kumimoji="1" lang="en-US" dirty="0" err="1" smtClean="0"/>
              <a:t>Marshak</a:t>
            </a:r>
            <a:r>
              <a:rPr kumimoji="1" lang="en-US" dirty="0" smtClean="0"/>
              <a:t> waves’</a:t>
            </a:r>
          </a:p>
        </p:txBody>
      </p:sp>
      <p:sp>
        <p:nvSpPr>
          <p:cNvPr id="1033" name="Rectangle 3"/>
          <p:cNvSpPr>
            <a:spLocks noGrp="1" noChangeArrowheads="1"/>
          </p:cNvSpPr>
          <p:nvPr>
            <p:ph type="body" idx="1"/>
          </p:nvPr>
        </p:nvSpPr>
        <p:spPr>
          <a:xfrm>
            <a:off x="520700" y="1044627"/>
            <a:ext cx="8107106"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At high temperatures radiation effects can be much faster than hydro.  Assume we can neglect both hydro and the energy content of the radiation field.  We get a simplified heat conduction equation</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The coefficient  </a:t>
            </a:r>
            <a:r>
              <a:rPr kumimoji="1" lang="el-GR" sz="2000" i="1" dirty="0" smtClean="0">
                <a:latin typeface="Times New Roman" pitchFamily="18" charset="0"/>
                <a:cs typeface="Times New Roman" pitchFamily="18" charset="0"/>
              </a:rPr>
              <a:t>κ</a:t>
            </a:r>
            <a:r>
              <a:rPr kumimoji="1" lang="en-US" sz="2000" baseline="-25000" dirty="0" smtClean="0">
                <a:latin typeface="Times New Roman" pitchFamily="18" charset="0"/>
                <a:cs typeface="Times New Roman" pitchFamily="18" charset="0"/>
              </a:rPr>
              <a:t>R</a:t>
            </a:r>
            <a:r>
              <a:rPr kumimoji="1" lang="en-US" sz="2000" baseline="-25000" dirty="0" smtClean="0">
                <a:latin typeface="Arial Narrow" pitchFamily="34" charset="0"/>
              </a:rPr>
              <a:t>  </a:t>
            </a:r>
            <a:r>
              <a:rPr kumimoji="1" lang="en-US" sz="2000" dirty="0" smtClean="0">
                <a:latin typeface="Arial Narrow" pitchFamily="34" charset="0"/>
              </a:rPr>
              <a:t>can itself often be approximated by a power law.  (For </a:t>
            </a:r>
            <a:r>
              <a:rPr kumimoji="1" lang="en-US" sz="2000" dirty="0" err="1" smtClean="0">
                <a:latin typeface="Arial Narrow" pitchFamily="34" charset="0"/>
              </a:rPr>
              <a:t>bremsstrahlung</a:t>
            </a:r>
            <a:r>
              <a:rPr kumimoji="1" lang="en-US" sz="2000" dirty="0" smtClean="0">
                <a:latin typeface="Arial Narrow" pitchFamily="34" charset="0"/>
              </a:rPr>
              <a:t>, for example, </a:t>
            </a:r>
          </a:p>
          <a:p>
            <a:pPr eaLnBrk="1" hangingPunct="1"/>
            <a:r>
              <a:rPr kumimoji="1" lang="en-US" sz="2000" dirty="0" smtClean="0">
                <a:latin typeface="Arial Narrow" pitchFamily="34" charset="0"/>
              </a:rPr>
              <a:t>Conductivity is small at low temperatures but rises quickly at higher temperatures.</a:t>
            </a:r>
          </a:p>
          <a:p>
            <a:pPr eaLnBrk="1" hangingPunct="1"/>
            <a:r>
              <a:rPr kumimoji="1" lang="en-US" sz="2000" dirty="0" smtClean="0">
                <a:latin typeface="Arial Narrow" pitchFamily="34" charset="0"/>
              </a:rPr>
              <a:t>Solutions where radiation is penetrating into a cold region therefore show a sharp front, with a smoother high-temperature region behind it.  This is very different from the extended diffusion region seen with linear heat conduction.</a:t>
            </a:r>
          </a:p>
        </p:txBody>
      </p:sp>
      <p:graphicFrame>
        <p:nvGraphicFramePr>
          <p:cNvPr id="84999" name="Object 8"/>
          <p:cNvGraphicFramePr>
            <a:graphicFrameLocks noChangeAspect="1"/>
          </p:cNvGraphicFramePr>
          <p:nvPr/>
        </p:nvGraphicFramePr>
        <p:xfrm>
          <a:off x="960438" y="1348702"/>
          <a:ext cx="5668962" cy="814387"/>
        </p:xfrm>
        <a:graphic>
          <a:graphicData uri="http://schemas.openxmlformats.org/presentationml/2006/ole">
            <p:oleObj spid="_x0000_s86019" name="Equation" r:id="rId4" imgW="2831760" imgH="482400" progId="Equation.3">
              <p:embed/>
            </p:oleObj>
          </a:graphicData>
        </a:graphic>
      </p:graphicFrame>
      <p:graphicFrame>
        <p:nvGraphicFramePr>
          <p:cNvPr id="86021" name="Object 5"/>
          <p:cNvGraphicFramePr>
            <a:graphicFrameLocks noChangeAspect="1"/>
          </p:cNvGraphicFramePr>
          <p:nvPr/>
        </p:nvGraphicFramePr>
        <p:xfrm>
          <a:off x="933149" y="3249442"/>
          <a:ext cx="3203575" cy="814387"/>
        </p:xfrm>
        <a:graphic>
          <a:graphicData uri="http://schemas.openxmlformats.org/presentationml/2006/ole">
            <p:oleObj spid="_x0000_s86021" name="Equation" r:id="rId5" imgW="1600200" imgH="482400" progId="Equation.3">
              <p:embed/>
            </p:oleObj>
          </a:graphicData>
        </a:graphic>
      </p:graphicFrame>
      <p:graphicFrame>
        <p:nvGraphicFramePr>
          <p:cNvPr id="86022" name="Object 6"/>
          <p:cNvGraphicFramePr>
            <a:graphicFrameLocks/>
          </p:cNvGraphicFramePr>
          <p:nvPr/>
        </p:nvGraphicFramePr>
        <p:xfrm>
          <a:off x="3667501" y="4522412"/>
          <a:ext cx="1233487" cy="384175"/>
        </p:xfrm>
        <a:graphic>
          <a:graphicData uri="http://schemas.openxmlformats.org/presentationml/2006/ole">
            <p:oleObj spid="_x0000_s86022" name="Equation" r:id="rId6" imgW="723600" imgH="24120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t>A thermal wave propagating from a point source expands into the cold fluid with a sharp front</a:t>
            </a:r>
          </a:p>
        </p:txBody>
      </p:sp>
      <p:pic>
        <p:nvPicPr>
          <p:cNvPr id="20483" name="Picture 4" descr="eden_plt0283"/>
          <p:cNvPicPr>
            <a:picLocks noChangeAspect="1" noChangeArrowheads="1"/>
          </p:cNvPicPr>
          <p:nvPr/>
        </p:nvPicPr>
        <p:blipFill>
          <a:blip r:embed="rId2" cstate="print"/>
          <a:srcRect/>
          <a:stretch>
            <a:fillRect/>
          </a:stretch>
        </p:blipFill>
        <p:spPr bwMode="auto">
          <a:xfrm>
            <a:off x="1244600" y="1401763"/>
            <a:ext cx="3108325" cy="3098800"/>
          </a:xfrm>
          <a:prstGeom prst="rect">
            <a:avLst/>
          </a:prstGeom>
          <a:noFill/>
          <a:ln w="9525">
            <a:noFill/>
            <a:miter lim="800000"/>
            <a:headEnd/>
            <a:tailEnd/>
          </a:ln>
        </p:spPr>
      </p:pic>
      <p:sp>
        <p:nvSpPr>
          <p:cNvPr id="20485" name="Text Box 6"/>
          <p:cNvSpPr txBox="1">
            <a:spLocks noChangeArrowheads="1"/>
          </p:cNvSpPr>
          <p:nvPr/>
        </p:nvSpPr>
        <p:spPr bwMode="auto">
          <a:xfrm>
            <a:off x="2198260" y="4623261"/>
            <a:ext cx="1524000" cy="400110"/>
          </a:xfrm>
          <a:prstGeom prst="rect">
            <a:avLst/>
          </a:prstGeom>
          <a:noFill/>
          <a:ln w="9525" algn="ctr">
            <a:noFill/>
            <a:miter lim="800000"/>
            <a:headEnd/>
            <a:tailEnd/>
          </a:ln>
        </p:spPr>
        <p:txBody>
          <a:bodyPr>
            <a:spAutoFit/>
          </a:bodyPr>
          <a:lstStyle/>
          <a:p>
            <a:pPr marL="342900" indent="-342900">
              <a:spcBef>
                <a:spcPct val="50000"/>
              </a:spcBef>
            </a:pPr>
            <a:r>
              <a:rPr lang="en-US" sz="2000" dirty="0"/>
              <a:t>fluid energy</a:t>
            </a:r>
          </a:p>
        </p:txBody>
      </p:sp>
      <p:sp>
        <p:nvSpPr>
          <p:cNvPr id="20486" name="Text Box 7"/>
          <p:cNvSpPr txBox="1">
            <a:spLocks noChangeArrowheads="1"/>
          </p:cNvSpPr>
          <p:nvPr/>
        </p:nvSpPr>
        <p:spPr bwMode="auto">
          <a:xfrm>
            <a:off x="5692603" y="4640348"/>
            <a:ext cx="1855355" cy="400110"/>
          </a:xfrm>
          <a:prstGeom prst="rect">
            <a:avLst/>
          </a:prstGeom>
          <a:noFill/>
          <a:ln w="9525" algn="ctr">
            <a:noFill/>
            <a:miter lim="800000"/>
            <a:headEnd/>
            <a:tailEnd/>
          </a:ln>
        </p:spPr>
        <p:txBody>
          <a:bodyPr wrap="square">
            <a:spAutoFit/>
          </a:bodyPr>
          <a:lstStyle/>
          <a:p>
            <a:pPr marL="342900" indent="-342900">
              <a:spcBef>
                <a:spcPct val="50000"/>
              </a:spcBef>
            </a:pPr>
            <a:r>
              <a:rPr lang="en-US" sz="2000" dirty="0"/>
              <a:t>m</a:t>
            </a:r>
            <a:r>
              <a:rPr lang="en-US" sz="2000" dirty="0" smtClean="0"/>
              <a:t>atter density</a:t>
            </a:r>
            <a:endParaRPr lang="en-US" sz="2000" dirty="0"/>
          </a:p>
        </p:txBody>
      </p:sp>
      <p:sp>
        <p:nvSpPr>
          <p:cNvPr id="20487" name="Text Box 8"/>
          <p:cNvSpPr txBox="1">
            <a:spLocks noChangeArrowheads="1"/>
          </p:cNvSpPr>
          <p:nvPr/>
        </p:nvSpPr>
        <p:spPr bwMode="auto">
          <a:xfrm>
            <a:off x="1833648" y="5195222"/>
            <a:ext cx="5740400" cy="1015663"/>
          </a:xfrm>
          <a:prstGeom prst="rect">
            <a:avLst/>
          </a:prstGeom>
          <a:solidFill>
            <a:srgbClr val="FFFF00"/>
          </a:solidFill>
          <a:ln w="9525" algn="ctr">
            <a:noFill/>
            <a:miter lim="800000"/>
            <a:headEnd/>
            <a:tailEnd/>
          </a:ln>
        </p:spPr>
        <p:txBody>
          <a:bodyPr>
            <a:spAutoFit/>
          </a:bodyPr>
          <a:lstStyle/>
          <a:p>
            <a:pPr indent="-342900">
              <a:spcBef>
                <a:spcPct val="50000"/>
              </a:spcBef>
            </a:pPr>
            <a:r>
              <a:rPr lang="en-US" sz="2000" dirty="0" smtClean="0"/>
              <a:t>As the thermal wave expands and cools it slows down and begins to transition into a shock.  The </a:t>
            </a:r>
            <a:r>
              <a:rPr lang="en-US" sz="2000" dirty="0" err="1" smtClean="0"/>
              <a:t>Marshak</a:t>
            </a:r>
            <a:r>
              <a:rPr lang="en-US" sz="2000" dirty="0" smtClean="0"/>
              <a:t> wave solution gives way to the Taylor-</a:t>
            </a:r>
            <a:r>
              <a:rPr lang="en-US" sz="2000" dirty="0" err="1" smtClean="0"/>
              <a:t>Sedov</a:t>
            </a:r>
            <a:r>
              <a:rPr lang="en-US" sz="2000" dirty="0" smtClean="0"/>
              <a:t> blast wave solution.</a:t>
            </a:r>
            <a:endParaRPr lang="en-US" sz="2000" dirty="0"/>
          </a:p>
        </p:txBody>
      </p:sp>
      <p:pic>
        <p:nvPicPr>
          <p:cNvPr id="8" name="Picture 7" descr="density_plt0283"/>
          <p:cNvPicPr>
            <a:picLocks noChangeAspect="1" noChangeArrowheads="1"/>
          </p:cNvPicPr>
          <p:nvPr/>
        </p:nvPicPr>
        <p:blipFill>
          <a:blip r:embed="rId3" cstate="print"/>
          <a:srcRect/>
          <a:stretch>
            <a:fillRect/>
          </a:stretch>
        </p:blipFill>
        <p:spPr bwMode="auto">
          <a:xfrm>
            <a:off x="4868963" y="1404536"/>
            <a:ext cx="3108960" cy="31008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We have neglected the motion of the fluid: radiation pressure, advection, and Doppler shift effects</a:t>
            </a:r>
          </a:p>
        </p:txBody>
      </p:sp>
      <p:sp>
        <p:nvSpPr>
          <p:cNvPr id="1033" name="Rectangle 3"/>
          <p:cNvSpPr>
            <a:spLocks noGrp="1" noChangeArrowheads="1"/>
          </p:cNvSpPr>
          <p:nvPr>
            <p:ph type="body" idx="1"/>
          </p:nvPr>
        </p:nvSpPr>
        <p:spPr>
          <a:xfrm>
            <a:off x="520700" y="1302330"/>
            <a:ext cx="8077200" cy="2133600"/>
          </a:xfrm>
        </p:spPr>
        <p:txBody>
          <a:bodyPr/>
          <a:lstStyle/>
          <a:p>
            <a:pPr eaLnBrk="1" hangingPunct="1"/>
            <a:r>
              <a:rPr kumimoji="1" lang="en-US" sz="2000" dirty="0" smtClean="0">
                <a:latin typeface="Arial Narrow" pitchFamily="34" charset="0"/>
              </a:rPr>
              <a:t>Must start thinking in relativistic terms!  What frame are we in, anyway?</a:t>
            </a:r>
          </a:p>
          <a:p>
            <a:pPr eaLnBrk="1" hangingPunct="1"/>
            <a:r>
              <a:rPr kumimoji="1" lang="en-US" sz="2000" dirty="0" smtClean="0">
                <a:latin typeface="Arial Narrow" pitchFamily="34" charset="0"/>
              </a:rPr>
              <a:t>The diffusion approximation is valid in the co-moving frame, which means the frame locally at rest with respect to the fluid.</a:t>
            </a:r>
          </a:p>
          <a:p>
            <a:pPr eaLnBrk="1" hangingPunct="1"/>
            <a:r>
              <a:rPr kumimoji="1" lang="en-US" sz="2000" dirty="0" smtClean="0">
                <a:latin typeface="Arial Narrow" pitchFamily="34" charset="0"/>
              </a:rPr>
              <a:t>Interactions with the fluid are also much easier to represent in the co-moving frame.  In other frames emission isn’t even isotropic!</a:t>
            </a:r>
          </a:p>
          <a:p>
            <a:pPr eaLnBrk="1" hangingPunct="1"/>
            <a:r>
              <a:rPr kumimoji="1" lang="en-US" sz="2000" dirty="0" smtClean="0">
                <a:latin typeface="Arial Narrow" pitchFamily="34" charset="0"/>
              </a:rPr>
              <a:t>The drawback is that the frame is tied to the fluid and is therefore not the same everywhere.  Transport is very difficult to solve as the rays appear to follow curved paths!  For diffusion or the moment equations, though, it isn’t too bad.</a:t>
            </a:r>
          </a:p>
          <a:p>
            <a:pPr eaLnBrk="1" hangingPunct="1"/>
            <a:r>
              <a:rPr kumimoji="1" lang="en-US" sz="2000" dirty="0" smtClean="0">
                <a:latin typeface="Arial Narrow" pitchFamily="34" charset="0"/>
              </a:rPr>
              <a:t>Castor (2004), </a:t>
            </a:r>
            <a:r>
              <a:rPr kumimoji="1" lang="en-US" sz="2000" dirty="0" err="1" smtClean="0">
                <a:latin typeface="Arial Narrow" pitchFamily="34" charset="0"/>
              </a:rPr>
              <a:t>Buchler</a:t>
            </a:r>
            <a:r>
              <a:rPr kumimoji="1" lang="en-US" sz="2000" dirty="0" smtClean="0">
                <a:latin typeface="Arial Narrow" pitchFamily="34" charset="0"/>
              </a:rPr>
              <a:t> (1983):</a:t>
            </a:r>
          </a:p>
          <a:p>
            <a:pPr eaLnBrk="1" hangingPunct="1"/>
            <a:endParaRPr kumimoji="1" lang="en-US" dirty="0" smtClean="0"/>
          </a:p>
        </p:txBody>
      </p:sp>
      <p:graphicFrame>
        <p:nvGraphicFramePr>
          <p:cNvPr id="1026" name="Object 4"/>
          <p:cNvGraphicFramePr>
            <a:graphicFrameLocks/>
          </p:cNvGraphicFramePr>
          <p:nvPr/>
        </p:nvGraphicFramePr>
        <p:xfrm>
          <a:off x="904288" y="4507954"/>
          <a:ext cx="5905500" cy="819150"/>
        </p:xfrm>
        <a:graphic>
          <a:graphicData uri="http://schemas.openxmlformats.org/presentationml/2006/ole">
            <p:oleObj spid="_x0000_s79874" name="Equation" r:id="rId4" imgW="3479760" imgH="482400" progId="Equation.3">
              <p:embed/>
            </p:oleObj>
          </a:graphicData>
        </a:graphic>
      </p:graphicFrame>
      <p:graphicFrame>
        <p:nvGraphicFramePr>
          <p:cNvPr id="1027" name="Object 9"/>
          <p:cNvGraphicFramePr>
            <a:graphicFrameLocks/>
          </p:cNvGraphicFramePr>
          <p:nvPr/>
        </p:nvGraphicFramePr>
        <p:xfrm>
          <a:off x="919434" y="5429250"/>
          <a:ext cx="4206875" cy="712788"/>
        </p:xfrm>
        <a:graphic>
          <a:graphicData uri="http://schemas.openxmlformats.org/presentationml/2006/ole">
            <p:oleObj spid="_x0000_s79875" name="Equation" r:id="rId5" imgW="2476440" imgH="419040" progId="Equation.3">
              <p:embed/>
            </p:oleObj>
          </a:graphicData>
        </a:graphic>
      </p:graphicFrame>
      <p:sp>
        <p:nvSpPr>
          <p:cNvPr id="12" name="TextBox 11"/>
          <p:cNvSpPr txBox="1"/>
          <p:nvPr/>
        </p:nvSpPr>
        <p:spPr bwMode="auto">
          <a:xfrm>
            <a:off x="5976863" y="5611087"/>
            <a:ext cx="1970104" cy="400110"/>
          </a:xfrm>
          <a:prstGeom prst="rect">
            <a:avLst/>
          </a:prstGeom>
          <a:solidFill>
            <a:srgbClr val="FFFF00"/>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indent="-342900"/>
            <a:r>
              <a:rPr lang="en-US" sz="2000" dirty="0" smtClean="0"/>
              <a:t>(See the paradox?)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152400"/>
            <a:ext cx="6953250" cy="809625"/>
          </a:xfrm>
        </p:spPr>
        <p:txBody>
          <a:bodyPr/>
          <a:lstStyle/>
          <a:p>
            <a:pPr eaLnBrk="1" hangingPunct="1"/>
            <a:r>
              <a:rPr kumimoji="1" lang="en-US" dirty="0" smtClean="0"/>
              <a:t>To start with, what exactly do we mean by radiation transport?</a:t>
            </a:r>
          </a:p>
        </p:txBody>
      </p:sp>
      <p:sp>
        <p:nvSpPr>
          <p:cNvPr id="12291" name="Rectangle 3"/>
          <p:cNvSpPr>
            <a:spLocks noGrp="1" noChangeArrowheads="1"/>
          </p:cNvSpPr>
          <p:nvPr>
            <p:ph type="body" idx="1"/>
          </p:nvPr>
        </p:nvSpPr>
        <p:spPr>
          <a:xfrm>
            <a:off x="533400" y="1308100"/>
            <a:ext cx="5447071" cy="5486400"/>
          </a:xfrm>
        </p:spPr>
        <p:txBody>
          <a:bodyPr/>
          <a:lstStyle/>
          <a:p>
            <a:pPr eaLnBrk="1" hangingPunct="1">
              <a:spcBef>
                <a:spcPts val="1200"/>
              </a:spcBef>
              <a:defRPr/>
            </a:pPr>
            <a:r>
              <a:rPr kumimoji="1" lang="en-US" sz="2000" dirty="0" smtClean="0">
                <a:latin typeface="Arial Narrow" pitchFamily="34" charset="0"/>
              </a:rPr>
              <a:t>Prototype of concept:  Photons stream in straight lines, carrying energy from place to place and interacting with matter.</a:t>
            </a:r>
          </a:p>
          <a:p>
            <a:pPr lvl="1" eaLnBrk="1" hangingPunct="1">
              <a:spcBef>
                <a:spcPts val="1200"/>
              </a:spcBef>
              <a:defRPr/>
            </a:pPr>
            <a:r>
              <a:rPr kumimoji="1" lang="en-US" sz="2000" dirty="0" smtClean="0">
                <a:latin typeface="Arial Narrow" pitchFamily="34" charset="0"/>
              </a:rPr>
              <a:t>If nothing behaved like this, astronomy would be very boring!</a:t>
            </a:r>
          </a:p>
          <a:p>
            <a:pPr eaLnBrk="1" hangingPunct="1">
              <a:spcBef>
                <a:spcPts val="1200"/>
              </a:spcBef>
              <a:defRPr/>
            </a:pPr>
            <a:r>
              <a:rPr kumimoji="1" lang="en-US" sz="2000" dirty="0" smtClean="0">
                <a:latin typeface="Arial Narrow" pitchFamily="34" charset="0"/>
              </a:rPr>
              <a:t>Some other particles behave in similar ways, can be modeled by similar equations, and are worth discussing in the same context.</a:t>
            </a:r>
          </a:p>
          <a:p>
            <a:pPr eaLnBrk="1" hangingPunct="1">
              <a:spcBef>
                <a:spcPts val="1200"/>
              </a:spcBef>
              <a:defRPr/>
            </a:pPr>
            <a:r>
              <a:rPr kumimoji="1" lang="en-US" sz="2000" dirty="0" smtClean="0">
                <a:latin typeface="Arial Narrow" pitchFamily="34" charset="0"/>
              </a:rPr>
              <a:t>On the other hand, there are many phenomena in photon physics that go beyond what we usually mean by “radiation transport”.</a:t>
            </a:r>
          </a:p>
          <a:p>
            <a:pPr eaLnBrk="1" hangingPunct="1">
              <a:spcBef>
                <a:spcPts val="1200"/>
              </a:spcBef>
              <a:defRPr/>
            </a:pPr>
            <a:r>
              <a:rPr kumimoji="1" lang="en-US" sz="2000" dirty="0" smtClean="0">
                <a:latin typeface="Arial Narrow" pitchFamily="34" charset="0"/>
              </a:rPr>
              <a:t>So before we start writing down equations, let’s be a little more clear about what we’re trying to model.</a:t>
            </a:r>
          </a:p>
        </p:txBody>
      </p:sp>
      <p:pic>
        <p:nvPicPr>
          <p:cNvPr id="4" name="Picture 3" descr="Jupiter_sofiawesley.jpg"/>
          <p:cNvPicPr>
            <a:picLocks noChangeAspect="1"/>
          </p:cNvPicPr>
          <p:nvPr/>
        </p:nvPicPr>
        <p:blipFill>
          <a:blip r:embed="rId3" cstate="print"/>
          <a:stretch>
            <a:fillRect/>
          </a:stretch>
        </p:blipFill>
        <p:spPr>
          <a:xfrm rot="5400000">
            <a:off x="5308609" y="2303843"/>
            <a:ext cx="4396994" cy="261188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In the mixed-frame formulation, radiation is computed in the fixed frame, fluid interactions in </a:t>
            </a:r>
            <a:r>
              <a:rPr kumimoji="1" lang="en-US" dirty="0" err="1" smtClean="0"/>
              <a:t>comoving</a:t>
            </a:r>
            <a:r>
              <a:rPr kumimoji="1" lang="en-US" dirty="0" smtClean="0"/>
              <a:t> frame </a:t>
            </a:r>
          </a:p>
        </p:txBody>
      </p:sp>
      <p:sp>
        <p:nvSpPr>
          <p:cNvPr id="1033" name="Rectangle 3"/>
          <p:cNvSpPr>
            <a:spLocks noGrp="1" noChangeArrowheads="1"/>
          </p:cNvSpPr>
          <p:nvPr>
            <p:ph type="body" idx="1"/>
          </p:nvPr>
        </p:nvSpPr>
        <p:spPr>
          <a:xfrm>
            <a:off x="520700" y="1260765"/>
            <a:ext cx="8077200" cy="2133600"/>
          </a:xfrm>
        </p:spPr>
        <p:txBody>
          <a:bodyPr/>
          <a:lstStyle/>
          <a:p>
            <a:pPr eaLnBrk="1" hangingPunct="1"/>
            <a:r>
              <a:rPr kumimoji="1" lang="en-US" sz="2000" dirty="0" err="1" smtClean="0">
                <a:latin typeface="Arial Narrow" pitchFamily="34" charset="0"/>
              </a:rPr>
              <a:t>Hubeny</a:t>
            </a:r>
            <a:r>
              <a:rPr kumimoji="1" lang="en-US" sz="2000" dirty="0" smtClean="0">
                <a:latin typeface="Arial Narrow" pitchFamily="34" charset="0"/>
              </a:rPr>
              <a:t> and Burrows (2007), </a:t>
            </a:r>
            <a:r>
              <a:rPr kumimoji="1" lang="en-US" sz="2000" dirty="0" err="1" smtClean="0">
                <a:latin typeface="Arial Narrow" pitchFamily="34" charset="0"/>
              </a:rPr>
              <a:t>Mihalas</a:t>
            </a:r>
            <a:r>
              <a:rPr kumimoji="1" lang="en-US" sz="2000" dirty="0" smtClean="0">
                <a:latin typeface="Arial Narrow" pitchFamily="34" charset="0"/>
              </a:rPr>
              <a:t> and Klein (1982):</a:t>
            </a:r>
          </a:p>
          <a:p>
            <a:pPr eaLnBrk="1" hangingPunct="1"/>
            <a:endParaRPr kumimoji="1" lang="en-US" dirty="0" smtClean="0"/>
          </a:p>
        </p:txBody>
      </p:sp>
      <p:graphicFrame>
        <p:nvGraphicFramePr>
          <p:cNvPr id="1026" name="Object 4"/>
          <p:cNvGraphicFramePr>
            <a:graphicFrameLocks/>
          </p:cNvGraphicFramePr>
          <p:nvPr/>
        </p:nvGraphicFramePr>
        <p:xfrm>
          <a:off x="968375" y="1701800"/>
          <a:ext cx="3249613" cy="711200"/>
        </p:xfrm>
        <a:graphic>
          <a:graphicData uri="http://schemas.openxmlformats.org/presentationml/2006/ole">
            <p:oleObj spid="_x0000_s88066" name="Equation" r:id="rId4" imgW="1917360" imgH="419040" progId="Equation.3">
              <p:embed/>
            </p:oleObj>
          </a:graphicData>
        </a:graphic>
      </p:graphicFrame>
      <p:graphicFrame>
        <p:nvGraphicFramePr>
          <p:cNvPr id="1027" name="Object 9"/>
          <p:cNvGraphicFramePr>
            <a:graphicFrameLocks/>
          </p:cNvGraphicFramePr>
          <p:nvPr/>
        </p:nvGraphicFramePr>
        <p:xfrm>
          <a:off x="965951" y="2497428"/>
          <a:ext cx="5727700" cy="757237"/>
        </p:xfrm>
        <a:graphic>
          <a:graphicData uri="http://schemas.openxmlformats.org/presentationml/2006/ole">
            <p:oleObj spid="_x0000_s88067" name="Equation" r:id="rId5" imgW="3365280" imgH="444240" progId="Equation.3">
              <p:embed/>
            </p:oleObj>
          </a:graphicData>
        </a:graphic>
      </p:graphicFrame>
      <p:graphicFrame>
        <p:nvGraphicFramePr>
          <p:cNvPr id="79880" name="Object 4"/>
          <p:cNvGraphicFramePr>
            <a:graphicFrameLocks/>
          </p:cNvGraphicFramePr>
          <p:nvPr/>
        </p:nvGraphicFramePr>
        <p:xfrm>
          <a:off x="970714" y="3680115"/>
          <a:ext cx="5192712" cy="712788"/>
        </p:xfrm>
        <a:graphic>
          <a:graphicData uri="http://schemas.openxmlformats.org/presentationml/2006/ole">
            <p:oleObj spid="_x0000_s88068" name="Equation" r:id="rId6" imgW="3047760" imgH="507960" progId="Equation.3">
              <p:embed/>
            </p:oleObj>
          </a:graphicData>
        </a:graphic>
      </p:graphicFrame>
      <p:graphicFrame>
        <p:nvGraphicFramePr>
          <p:cNvPr id="79881" name="Object 5"/>
          <p:cNvGraphicFramePr>
            <a:graphicFrameLocks/>
          </p:cNvGraphicFramePr>
          <p:nvPr/>
        </p:nvGraphicFramePr>
        <p:xfrm>
          <a:off x="971465" y="4526253"/>
          <a:ext cx="6078537" cy="1352550"/>
        </p:xfrm>
        <a:graphic>
          <a:graphicData uri="http://schemas.openxmlformats.org/presentationml/2006/ole">
            <p:oleObj spid="_x0000_s88069" name="Equation" r:id="rId7" imgW="3568680" imgH="96516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There are contributions to the fluid momentum as well as to the energy </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r>
              <a:rPr kumimoji="1" lang="en-US" sz="2000" dirty="0" smtClean="0">
                <a:latin typeface="Arial Narrow" pitchFamily="34" charset="0"/>
              </a:rPr>
              <a:t>Mixed-frame formulation:</a:t>
            </a:r>
          </a:p>
          <a:p>
            <a:pPr eaLnBrk="1" hangingPunct="1"/>
            <a:endParaRPr kumimoji="1" lang="en-US" dirty="0" smtClean="0"/>
          </a:p>
        </p:txBody>
      </p:sp>
      <p:graphicFrame>
        <p:nvGraphicFramePr>
          <p:cNvPr id="1026" name="Object 4"/>
          <p:cNvGraphicFramePr>
            <a:graphicFrameLocks/>
          </p:cNvGraphicFramePr>
          <p:nvPr/>
        </p:nvGraphicFramePr>
        <p:xfrm>
          <a:off x="873125" y="1925638"/>
          <a:ext cx="3254375" cy="711200"/>
        </p:xfrm>
        <a:graphic>
          <a:graphicData uri="http://schemas.openxmlformats.org/presentationml/2006/ole">
            <p:oleObj spid="_x0000_s82946" name="Equation" r:id="rId4" imgW="1917360" imgH="419040" progId="Equation.3">
              <p:embed/>
            </p:oleObj>
          </a:graphicData>
        </a:graphic>
      </p:graphicFrame>
      <p:graphicFrame>
        <p:nvGraphicFramePr>
          <p:cNvPr id="1027" name="Object 9"/>
          <p:cNvGraphicFramePr>
            <a:graphicFrameLocks/>
          </p:cNvGraphicFramePr>
          <p:nvPr/>
        </p:nvGraphicFramePr>
        <p:xfrm>
          <a:off x="881063" y="2705100"/>
          <a:ext cx="5722937" cy="755650"/>
        </p:xfrm>
        <a:graphic>
          <a:graphicData uri="http://schemas.openxmlformats.org/presentationml/2006/ole">
            <p:oleObj spid="_x0000_s82947" name="Equation" r:id="rId5" imgW="3365280" imgH="444240" progId="Equation.3">
              <p:embed/>
            </p:oleObj>
          </a:graphicData>
        </a:graphic>
      </p:graphicFrame>
      <p:graphicFrame>
        <p:nvGraphicFramePr>
          <p:cNvPr id="1028" name="Object 8"/>
          <p:cNvGraphicFramePr>
            <a:graphicFrameLocks/>
          </p:cNvGraphicFramePr>
          <p:nvPr/>
        </p:nvGraphicFramePr>
        <p:xfrm>
          <a:off x="868363" y="3502025"/>
          <a:ext cx="4606925" cy="712788"/>
        </p:xfrm>
        <a:graphic>
          <a:graphicData uri="http://schemas.openxmlformats.org/presentationml/2006/ole">
            <p:oleObj spid="_x0000_s82948" name="Equation" r:id="rId6" imgW="2705040" imgH="419040" progId="Equation.3">
              <p:embed/>
            </p:oleObj>
          </a:graphicData>
        </a:graphic>
      </p:graphicFrame>
      <p:graphicFrame>
        <p:nvGraphicFramePr>
          <p:cNvPr id="1029" name="Object 5"/>
          <p:cNvGraphicFramePr>
            <a:graphicFrameLocks/>
          </p:cNvGraphicFramePr>
          <p:nvPr/>
        </p:nvGraphicFramePr>
        <p:xfrm>
          <a:off x="864266" y="4195763"/>
          <a:ext cx="5091112" cy="755650"/>
        </p:xfrm>
        <a:graphic>
          <a:graphicData uri="http://schemas.openxmlformats.org/presentationml/2006/ole">
            <p:oleObj spid="_x0000_s82949" name="Equation" r:id="rId7" imgW="2997000" imgH="444240" progId="Equation.3">
              <p:embed/>
            </p:oleObj>
          </a:graphicData>
        </a:graphic>
      </p:graphicFrame>
      <p:graphicFrame>
        <p:nvGraphicFramePr>
          <p:cNvPr id="1030" name="Object 10"/>
          <p:cNvGraphicFramePr>
            <a:graphicFrameLocks/>
          </p:cNvGraphicFramePr>
          <p:nvPr/>
        </p:nvGraphicFramePr>
        <p:xfrm>
          <a:off x="877308" y="4906963"/>
          <a:ext cx="6115050" cy="819150"/>
        </p:xfrm>
        <a:graphic>
          <a:graphicData uri="http://schemas.openxmlformats.org/presentationml/2006/ole">
            <p:oleObj spid="_x0000_s82950" name="Equation" r:id="rId8" imgW="3593880" imgH="48240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kumimoji="1" lang="en-US" dirty="0" smtClean="0"/>
              <a:t>This shows radiation energy density with a varying scattering coefficient, with and without fluid motion</a:t>
            </a:r>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kumimoji="1" lang="en-US" dirty="0" smtClean="0"/>
              <a:t> </a:t>
            </a:r>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buFont typeface="Wingdings" pitchFamily="2" charset="2"/>
              <a:buNone/>
            </a:pPr>
            <a:endParaRPr kumimoji="1" lang="en-US" dirty="0" smtClean="0"/>
          </a:p>
          <a:p>
            <a:pPr eaLnBrk="1" hangingPunct="1"/>
            <a:r>
              <a:rPr kumimoji="1" lang="en-US" sz="2000" dirty="0" smtClean="0">
                <a:latin typeface="Arial Narrow" pitchFamily="34" charset="0"/>
              </a:rPr>
              <a:t>Scattering coefficient is higher by a factor of 10</a:t>
            </a:r>
            <a:r>
              <a:rPr kumimoji="1" lang="en-US" sz="2000" baseline="30000" dirty="0" smtClean="0">
                <a:latin typeface="Arial Narrow" pitchFamily="34" charset="0"/>
              </a:rPr>
              <a:t>4</a:t>
            </a:r>
            <a:r>
              <a:rPr kumimoji="1" lang="en-US" sz="2000" dirty="0" smtClean="0">
                <a:latin typeface="Arial Narrow" pitchFamily="34" charset="0"/>
              </a:rPr>
              <a:t> in the central region</a:t>
            </a:r>
            <a:endParaRPr kumimoji="1" lang="en-US" sz="2000" baseline="30000" dirty="0" smtClean="0">
              <a:latin typeface="Arial Narrow" pitchFamily="34" charset="0"/>
            </a:endParaRPr>
          </a:p>
          <a:p>
            <a:pPr eaLnBrk="1" hangingPunct="1"/>
            <a:r>
              <a:rPr kumimoji="1" lang="en-US" sz="2000" dirty="0" smtClean="0">
                <a:latin typeface="Arial Narrow" pitchFamily="34" charset="0"/>
              </a:rPr>
              <a:t>Velocity in second frame is toward lower left at 0.05c</a:t>
            </a:r>
          </a:p>
        </p:txBody>
      </p:sp>
      <p:pic>
        <p:nvPicPr>
          <p:cNvPr id="17412" name="Picture 6" descr="rad_plt0000"/>
          <p:cNvPicPr>
            <a:picLocks noChangeAspect="1" noChangeArrowheads="1"/>
          </p:cNvPicPr>
          <p:nvPr/>
        </p:nvPicPr>
        <p:blipFill>
          <a:blip r:embed="rId3" cstate="print"/>
          <a:srcRect/>
          <a:stretch>
            <a:fillRect/>
          </a:stretch>
        </p:blipFill>
        <p:spPr bwMode="auto">
          <a:xfrm>
            <a:off x="762000" y="1498600"/>
            <a:ext cx="3648075" cy="3648075"/>
          </a:xfrm>
          <a:prstGeom prst="rect">
            <a:avLst/>
          </a:prstGeom>
          <a:noFill/>
          <a:ln w="9525">
            <a:noFill/>
            <a:miter lim="800000"/>
            <a:headEnd/>
            <a:tailEnd/>
          </a:ln>
        </p:spPr>
      </p:pic>
      <p:pic>
        <p:nvPicPr>
          <p:cNvPr id="17413" name="Picture 7" descr="rad_plt0000"/>
          <p:cNvPicPr>
            <a:picLocks noChangeAspect="1" noChangeArrowheads="1"/>
          </p:cNvPicPr>
          <p:nvPr/>
        </p:nvPicPr>
        <p:blipFill>
          <a:blip r:embed="rId4" cstate="print"/>
          <a:srcRect/>
          <a:stretch>
            <a:fillRect/>
          </a:stretch>
        </p:blipFill>
        <p:spPr bwMode="auto">
          <a:xfrm>
            <a:off x="4724400" y="1498600"/>
            <a:ext cx="3648075" cy="3648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3121025" y="5562600"/>
            <a:ext cx="2901950" cy="457200"/>
          </a:xfrm>
          <a:prstGeom prst="rect">
            <a:avLst/>
          </a:prstGeom>
          <a:noFill/>
          <a:ln w="9525">
            <a:noFill/>
            <a:miter lim="800000"/>
            <a:headEnd/>
            <a:tailEnd/>
          </a:ln>
        </p:spPr>
        <p:txBody>
          <a:bodyPr/>
          <a:lstStyle/>
          <a:p>
            <a:pPr algn="ctr"/>
            <a:endParaRPr kumimoji="0" lang="en-US" sz="2000" b="1">
              <a:latin typeface="Arial" charset="0"/>
            </a:endParaRPr>
          </a:p>
        </p:txBody>
      </p:sp>
      <p:grpSp>
        <p:nvGrpSpPr>
          <p:cNvPr id="2" name="Group 5"/>
          <p:cNvGrpSpPr>
            <a:grpSpLocks/>
          </p:cNvGrpSpPr>
          <p:nvPr/>
        </p:nvGrpSpPr>
        <p:grpSpPr bwMode="auto">
          <a:xfrm>
            <a:off x="1955800" y="6159500"/>
            <a:ext cx="5359400" cy="458788"/>
            <a:chOff x="1232" y="3800"/>
            <a:chExt cx="3376" cy="289"/>
          </a:xfrm>
        </p:grpSpPr>
        <p:sp>
          <p:nvSpPr>
            <p:cNvPr id="9225" name="Text Box 6"/>
            <p:cNvSpPr txBox="1">
              <a:spLocks noChangeArrowheads="1"/>
            </p:cNvSpPr>
            <p:nvPr/>
          </p:nvSpPr>
          <p:spPr bwMode="auto">
            <a:xfrm>
              <a:off x="1392" y="3800"/>
              <a:ext cx="116" cy="154"/>
            </a:xfrm>
            <a:prstGeom prst="rect">
              <a:avLst/>
            </a:prstGeom>
            <a:noFill/>
            <a:ln w="12700">
              <a:noFill/>
              <a:miter lim="800000"/>
              <a:headEnd/>
              <a:tailEnd/>
            </a:ln>
          </p:spPr>
          <p:txBody>
            <a:bodyPr wrap="none">
              <a:spAutoFit/>
            </a:bodyPr>
            <a:lstStyle/>
            <a:p>
              <a:pPr eaLnBrk="0" hangingPunct="0">
                <a:spcBef>
                  <a:spcPct val="0"/>
                </a:spcBef>
                <a:buClrTx/>
                <a:buFontTx/>
                <a:buNone/>
              </a:pPr>
              <a:endParaRPr kumimoji="0" lang="en-US" sz="1000" b="1">
                <a:latin typeface="Helvetica" pitchFamily="34" charset="0"/>
              </a:endParaRPr>
            </a:p>
          </p:txBody>
        </p:sp>
        <p:sp>
          <p:nvSpPr>
            <p:cNvPr id="9226" name="Rectangle 7"/>
            <p:cNvSpPr>
              <a:spLocks noChangeArrowheads="1"/>
            </p:cNvSpPr>
            <p:nvPr/>
          </p:nvSpPr>
          <p:spPr bwMode="auto">
            <a:xfrm>
              <a:off x="1232" y="3954"/>
              <a:ext cx="3376" cy="135"/>
            </a:xfrm>
            <a:prstGeom prst="rect">
              <a:avLst/>
            </a:prstGeom>
            <a:noFill/>
            <a:ln w="12700">
              <a:noFill/>
              <a:miter lim="800000"/>
              <a:headEnd/>
              <a:tailEnd/>
            </a:ln>
          </p:spPr>
          <p:txBody>
            <a:bodyPr>
              <a:spAutoFit/>
            </a:bodyPr>
            <a:lstStyle/>
            <a:p>
              <a:pPr algn="ctr" eaLnBrk="0" hangingPunct="0">
                <a:spcBef>
                  <a:spcPct val="0"/>
                </a:spcBef>
                <a:buClrTx/>
                <a:buFontTx/>
                <a:buNone/>
              </a:pPr>
              <a:endParaRPr kumimoji="0" lang="en-US" sz="800" b="1">
                <a:solidFill>
                  <a:srgbClr val="003FD4"/>
                </a:solidFill>
                <a:latin typeface="Helvetica" pitchFamily="34" charset="0"/>
              </a:endParaRPr>
            </a:p>
          </p:txBody>
        </p:sp>
      </p:grpSp>
      <p:sp>
        <p:nvSpPr>
          <p:cNvPr id="9220" name="Rectangle 8"/>
          <p:cNvSpPr>
            <a:spLocks noChangeArrowheads="1"/>
          </p:cNvSpPr>
          <p:nvPr/>
        </p:nvSpPr>
        <p:spPr bwMode="auto">
          <a:xfrm>
            <a:off x="914400" y="5562600"/>
            <a:ext cx="7315200" cy="750888"/>
          </a:xfrm>
          <a:prstGeom prst="rect">
            <a:avLst/>
          </a:prstGeom>
          <a:noFill/>
          <a:ln w="9525">
            <a:noFill/>
            <a:miter lim="800000"/>
            <a:headEnd/>
            <a:tailEnd/>
          </a:ln>
        </p:spPr>
        <p:txBody>
          <a:bodyPr/>
          <a:lstStyle/>
          <a:p>
            <a:pPr algn="ctr"/>
            <a:r>
              <a:rPr kumimoji="0" lang="en-US" b="1">
                <a:latin typeface="Arial" charset="0"/>
              </a:rPr>
              <a:t>Louis Howell</a:t>
            </a:r>
          </a:p>
          <a:p>
            <a:pPr algn="ctr">
              <a:lnSpc>
                <a:spcPct val="70000"/>
              </a:lnSpc>
            </a:pPr>
            <a:r>
              <a:rPr kumimoji="0" lang="en-US" sz="1600" b="1">
                <a:latin typeface="Arial" charset="0"/>
              </a:rPr>
              <a:t>Center for Applied Scientific Computing</a:t>
            </a:r>
          </a:p>
        </p:txBody>
      </p:sp>
      <p:sp>
        <p:nvSpPr>
          <p:cNvPr id="9221" name="Text Box 10"/>
          <p:cNvSpPr txBox="1">
            <a:spLocks noChangeArrowheads="1"/>
          </p:cNvSpPr>
          <p:nvPr/>
        </p:nvSpPr>
        <p:spPr bwMode="auto">
          <a:xfrm>
            <a:off x="7696200" y="6589713"/>
            <a:ext cx="1370888" cy="246221"/>
          </a:xfrm>
          <a:prstGeom prst="rect">
            <a:avLst/>
          </a:prstGeom>
          <a:noFill/>
          <a:ln w="9525">
            <a:noFill/>
            <a:miter lim="800000"/>
            <a:headEnd/>
            <a:tailEnd/>
          </a:ln>
        </p:spPr>
        <p:txBody>
          <a:bodyPr wrap="none">
            <a:spAutoFit/>
          </a:bodyPr>
          <a:lstStyle/>
          <a:p>
            <a:pPr eaLnBrk="0" hangingPunct="0">
              <a:spcBef>
                <a:spcPct val="0"/>
              </a:spcBef>
              <a:buClrTx/>
              <a:buFontTx/>
              <a:buNone/>
            </a:pPr>
            <a:r>
              <a:rPr kumimoji="0" lang="en-US" sz="1000" b="1" dirty="0" smtClean="0">
                <a:solidFill>
                  <a:srgbClr val="000000"/>
                </a:solidFill>
                <a:latin typeface="Arial" charset="0"/>
              </a:rPr>
              <a:t>LLNL-PRES-441092</a:t>
            </a:r>
            <a:endParaRPr kumimoji="0" lang="en-US" sz="1000" b="1" dirty="0">
              <a:solidFill>
                <a:srgbClr val="000000"/>
              </a:solidFill>
              <a:latin typeface="Arial" charset="0"/>
            </a:endParaRPr>
          </a:p>
        </p:txBody>
      </p:sp>
      <p:sp>
        <p:nvSpPr>
          <p:cNvPr id="9222" name="Text Box 13"/>
          <p:cNvSpPr txBox="1">
            <a:spLocks noChangeArrowheads="1"/>
          </p:cNvSpPr>
          <p:nvPr/>
        </p:nvSpPr>
        <p:spPr bwMode="auto">
          <a:xfrm>
            <a:off x="2438400" y="6324600"/>
            <a:ext cx="4395788" cy="228600"/>
          </a:xfrm>
          <a:prstGeom prst="rect">
            <a:avLst/>
          </a:prstGeom>
          <a:noFill/>
          <a:ln w="12700">
            <a:noFill/>
            <a:miter lim="800000"/>
            <a:headEnd/>
            <a:tailEnd/>
          </a:ln>
        </p:spPr>
        <p:txBody>
          <a:bodyPr wrap="none">
            <a:spAutoFit/>
          </a:bodyPr>
          <a:lstStyle/>
          <a:p>
            <a:pPr eaLnBrk="0" hangingPunct="0">
              <a:spcBef>
                <a:spcPct val="0"/>
              </a:spcBef>
              <a:buClrTx/>
              <a:buFontTx/>
              <a:buNone/>
            </a:pPr>
            <a:r>
              <a:rPr kumimoji="0" lang="en-US" sz="900" b="1">
                <a:latin typeface="Helvetica" pitchFamily="34" charset="0"/>
              </a:rPr>
              <a:t>Lawrence Livermore National Laboratory, P. O. Box 808, Livermore, CA 94551</a:t>
            </a:r>
          </a:p>
        </p:txBody>
      </p:sp>
      <p:sp>
        <p:nvSpPr>
          <p:cNvPr id="9223" name="Rectangle 14"/>
          <p:cNvSpPr>
            <a:spLocks noChangeArrowheads="1"/>
          </p:cNvSpPr>
          <p:nvPr/>
        </p:nvSpPr>
        <p:spPr bwMode="auto">
          <a:xfrm>
            <a:off x="1955800" y="6492875"/>
            <a:ext cx="5359400" cy="365125"/>
          </a:xfrm>
          <a:prstGeom prst="rect">
            <a:avLst/>
          </a:prstGeom>
          <a:noFill/>
          <a:ln w="12700">
            <a:noFill/>
            <a:miter lim="800000"/>
            <a:headEnd/>
            <a:tailEnd/>
          </a:ln>
        </p:spPr>
        <p:txBody>
          <a:bodyPr>
            <a:spAutoFit/>
          </a:bodyPr>
          <a:lstStyle/>
          <a:p>
            <a:pPr algn="ctr" eaLnBrk="0" hangingPunct="0">
              <a:spcBef>
                <a:spcPct val="0"/>
              </a:spcBef>
              <a:buClrTx/>
              <a:buFontTx/>
              <a:buNone/>
            </a:pPr>
            <a:r>
              <a:rPr kumimoji="0" lang="en-US" sz="900" b="1">
                <a:solidFill>
                  <a:srgbClr val="0039A6"/>
                </a:solidFill>
                <a:latin typeface="Arial" charset="0"/>
              </a:rPr>
              <a:t>This work performed under the auspices of the U.S. Department of Energy by </a:t>
            </a:r>
            <a:br>
              <a:rPr kumimoji="0" lang="en-US" sz="900" b="1">
                <a:solidFill>
                  <a:srgbClr val="0039A6"/>
                </a:solidFill>
                <a:latin typeface="Arial" charset="0"/>
              </a:rPr>
            </a:br>
            <a:r>
              <a:rPr kumimoji="0" lang="en-US" sz="900" b="1">
                <a:solidFill>
                  <a:srgbClr val="0039A6"/>
                </a:solidFill>
                <a:latin typeface="Arial" charset="0"/>
              </a:rPr>
              <a:t>Lawrence Livermore National Laboratory under Contract DE-AC52-07NA27344</a:t>
            </a:r>
            <a:endParaRPr kumimoji="0" lang="en-US" sz="900" b="1">
              <a:solidFill>
                <a:srgbClr val="000000"/>
              </a:solidFill>
              <a:latin typeface="Arial" charset="0"/>
            </a:endParaRPr>
          </a:p>
        </p:txBody>
      </p:sp>
      <p:sp>
        <p:nvSpPr>
          <p:cNvPr id="9224" name="Rectangle 16"/>
          <p:cNvSpPr>
            <a:spLocks noGrp="1" noChangeArrowheads="1"/>
          </p:cNvSpPr>
          <p:nvPr>
            <p:ph type="subTitle" idx="1"/>
          </p:nvPr>
        </p:nvSpPr>
        <p:spPr>
          <a:xfrm>
            <a:off x="685800" y="2362200"/>
            <a:ext cx="7772400" cy="914400"/>
          </a:xfrm>
        </p:spPr>
        <p:txBody>
          <a:bodyPr/>
          <a:lstStyle/>
          <a:p>
            <a:pPr eaLnBrk="1" hangingPunct="1">
              <a:spcBef>
                <a:spcPct val="0"/>
              </a:spcBef>
              <a:spcAft>
                <a:spcPct val="10000"/>
              </a:spcAft>
            </a:pPr>
            <a:r>
              <a:rPr lang="en-US" sz="3600" b="1" dirty="0" smtClean="0">
                <a:solidFill>
                  <a:schemeClr val="bg1"/>
                </a:solidFill>
                <a:latin typeface="Arial Narrow" pitchFamily="34" charset="0"/>
              </a:rPr>
              <a:t>Radiation Hydrodynamics II:  Computational Diffusion and Transport</a:t>
            </a:r>
            <a:endParaRPr lang="en-US" sz="2000" b="1" dirty="0" smtClean="0">
              <a:solidFill>
                <a:schemeClr val="bg1"/>
              </a:solidFill>
              <a:latin typeface="Arial Narrow" pitchFamily="34" charset="0"/>
            </a:endParaRPr>
          </a:p>
          <a:p>
            <a:pPr eaLnBrk="1" hangingPunct="1">
              <a:spcBef>
                <a:spcPct val="0"/>
              </a:spcBef>
              <a:spcAft>
                <a:spcPct val="10000"/>
              </a:spcAft>
            </a:pPr>
            <a:r>
              <a:rPr lang="en-US" b="1" dirty="0" smtClean="0">
                <a:solidFill>
                  <a:schemeClr val="bg1"/>
                </a:solidFill>
                <a:latin typeface="Arial Narrow" pitchFamily="34" charset="0"/>
              </a:rPr>
              <a:t>July 10, 2010</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In this second hour we’ll look at some computational issues for radiation hydrodynamics</a:t>
            </a:r>
          </a:p>
        </p:txBody>
      </p:sp>
      <p:sp>
        <p:nvSpPr>
          <p:cNvPr id="11267" name="Rectangle 3"/>
          <p:cNvSpPr>
            <a:spLocks noGrp="1" noChangeArrowheads="1"/>
          </p:cNvSpPr>
          <p:nvPr>
            <p:ph type="body" idx="1"/>
          </p:nvPr>
        </p:nvSpPr>
        <p:spPr>
          <a:xfrm>
            <a:off x="533400" y="1690330"/>
            <a:ext cx="7937500" cy="2133600"/>
          </a:xfrm>
        </p:spPr>
        <p:txBody>
          <a:bodyPr/>
          <a:lstStyle/>
          <a:p>
            <a:pPr eaLnBrk="1" hangingPunct="1">
              <a:spcAft>
                <a:spcPts val="1800"/>
              </a:spcAft>
            </a:pPr>
            <a:r>
              <a:rPr kumimoji="1" lang="en-US" dirty="0" smtClean="0">
                <a:latin typeface="Arial Narrow" pitchFamily="34" charset="0"/>
              </a:rPr>
              <a:t>These are necessarily just examples, drawn from projects I’ve worked on myself.</a:t>
            </a:r>
          </a:p>
          <a:p>
            <a:pPr eaLnBrk="1" hangingPunct="1">
              <a:spcAft>
                <a:spcPts val="1800"/>
              </a:spcAft>
            </a:pPr>
            <a:r>
              <a:rPr kumimoji="1" lang="en-US" dirty="0" smtClean="0">
                <a:latin typeface="Arial Narrow" pitchFamily="34" charset="0"/>
              </a:rPr>
              <a:t>We’ll start with block-structured adaptive mesh refinement, to set the context for the radiation algorithms to follow.</a:t>
            </a:r>
          </a:p>
          <a:p>
            <a:pPr eaLnBrk="1" hangingPunct="1">
              <a:spcAft>
                <a:spcPts val="1800"/>
              </a:spcAft>
            </a:pPr>
            <a:r>
              <a:rPr kumimoji="1" lang="en-US" dirty="0" smtClean="0">
                <a:latin typeface="Arial Narrow" pitchFamily="34" charset="0"/>
              </a:rPr>
              <a:t>Gray (single-group) radiation diffusion.</a:t>
            </a:r>
          </a:p>
          <a:p>
            <a:pPr eaLnBrk="1" hangingPunct="1">
              <a:spcAft>
                <a:spcPts val="1800"/>
              </a:spcAft>
            </a:pPr>
            <a:r>
              <a:rPr kumimoji="1" lang="en-US" dirty="0" smtClean="0">
                <a:latin typeface="Arial Narrow" pitchFamily="34" charset="0"/>
              </a:rPr>
              <a:t>Implicit coupling to the fluid energy.</a:t>
            </a:r>
          </a:p>
          <a:p>
            <a:pPr eaLnBrk="1" hangingPunct="1">
              <a:spcAft>
                <a:spcPts val="1800"/>
              </a:spcAft>
            </a:pPr>
            <a:r>
              <a:rPr kumimoji="1" lang="en-US" dirty="0" smtClean="0">
                <a:latin typeface="Arial Narrow" pitchFamily="34" charset="0"/>
              </a:rPr>
              <a:t>Radiation transport using the discrete ordinates </a:t>
            </a:r>
            <a:r>
              <a:rPr kumimoji="1" lang="en-US" dirty="0" err="1" smtClean="0">
                <a:latin typeface="Arial Narrow" pitchFamily="34" charset="0"/>
              </a:rPr>
              <a:t>discretization</a:t>
            </a:r>
            <a:r>
              <a:rPr kumimoji="1" lang="en-US" dirty="0" smtClean="0">
                <a:latin typeface="Arial Narrow" pitchFamily="34" charset="0"/>
              </a:rPr>
              <a:t>.</a:t>
            </a:r>
          </a:p>
          <a:p>
            <a:pPr eaLnBrk="1" hangingPunct="1">
              <a:spcAft>
                <a:spcPts val="1800"/>
              </a:spcAft>
              <a:buNone/>
            </a:pPr>
            <a:endParaRPr kumimoji="1" lang="en-US" sz="2000" dirty="0" smtClean="0">
              <a:latin typeface="Arial Narrow" pitchFamily="34" charset="0"/>
            </a:endParaRPr>
          </a:p>
          <a:p>
            <a:pPr eaLnBrk="1" hangingPunct="1">
              <a:spcAft>
                <a:spcPts val="1800"/>
              </a:spcAft>
              <a:buNone/>
            </a:pPr>
            <a:endParaRPr kumimoji="1" lang="en-US" sz="2000" dirty="0" smtClean="0">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Radiation </a:t>
            </a:r>
            <a:r>
              <a:rPr lang="en-US" dirty="0" smtClean="0"/>
              <a:t>diffusion is contrasted here with discrete ordinates, both using a gray approximation</a:t>
            </a:r>
            <a:endParaRPr lang="en-US" dirty="0"/>
          </a:p>
        </p:txBody>
      </p:sp>
      <p:sp>
        <p:nvSpPr>
          <p:cNvPr id="29699" name="Rectangle 3"/>
          <p:cNvSpPr>
            <a:spLocks noGrp="1" noChangeArrowheads="1"/>
          </p:cNvSpPr>
          <p:nvPr>
            <p:ph type="body" idx="1"/>
          </p:nvPr>
        </p:nvSpPr>
        <p:spPr>
          <a:xfrm>
            <a:off x="533400" y="1205340"/>
            <a:ext cx="8077200" cy="4724400"/>
          </a:xfrm>
        </p:spPr>
        <p:txBody>
          <a:bodyPr/>
          <a:lstStyle/>
          <a:p>
            <a:pPr marL="230188" indent="0">
              <a:buFont typeface="Wingdings" pitchFamily="2" charset="2"/>
              <a:buNone/>
            </a:pPr>
            <a:r>
              <a:rPr lang="en-US" sz="2000" dirty="0" smtClean="0">
                <a:latin typeface="+mj-lt"/>
              </a:rPr>
              <a:t>These are single group calculations with radiation coupled to fluid energy, but no hydrodynamics.  All </a:t>
            </a:r>
            <a:r>
              <a:rPr lang="en-US" sz="2000" dirty="0">
                <a:latin typeface="+mj-lt"/>
              </a:rPr>
              <a:t>three </a:t>
            </a:r>
            <a:r>
              <a:rPr lang="en-US" sz="2000" dirty="0" smtClean="0">
                <a:latin typeface="+mj-lt"/>
              </a:rPr>
              <a:t>use block-structured adaptive mesh refinement (AMR) with synchronization between levels to enforce energy conservation.  Fluid </a:t>
            </a:r>
            <a:r>
              <a:rPr lang="en-US" sz="2000" dirty="0">
                <a:latin typeface="+mj-lt"/>
              </a:rPr>
              <a:t>energy is </a:t>
            </a:r>
            <a:r>
              <a:rPr lang="en-US" sz="2000" dirty="0" smtClean="0">
                <a:latin typeface="+mj-lt"/>
              </a:rPr>
              <a:t>shown.  </a:t>
            </a:r>
            <a:r>
              <a:rPr lang="en-US" sz="2000" dirty="0">
                <a:latin typeface="+mj-lt"/>
              </a:rPr>
              <a:t>Transport uses </a:t>
            </a:r>
            <a:r>
              <a:rPr lang="en-US" sz="2000" dirty="0" smtClean="0">
                <a:latin typeface="+mj-lt"/>
              </a:rPr>
              <a:t>the step </a:t>
            </a:r>
            <a:r>
              <a:rPr lang="en-US" sz="2000" dirty="0">
                <a:latin typeface="+mj-lt"/>
              </a:rPr>
              <a:t>characteristic </a:t>
            </a:r>
            <a:r>
              <a:rPr lang="en-US" sz="2000" dirty="0" err="1">
                <a:latin typeface="+mj-lt"/>
              </a:rPr>
              <a:t>discretization</a:t>
            </a:r>
            <a:r>
              <a:rPr lang="en-US" sz="2000" dirty="0" smtClean="0">
                <a:latin typeface="+mj-lt"/>
              </a:rPr>
              <a:t>.</a:t>
            </a:r>
          </a:p>
          <a:p>
            <a:pPr marL="230188" indent="0">
              <a:buFont typeface="Wingdings" pitchFamily="2" charset="2"/>
              <a:buNone/>
            </a:pPr>
            <a:r>
              <a:rPr lang="en-US" sz="2000" dirty="0" smtClean="0">
                <a:latin typeface="+mj-lt"/>
              </a:rPr>
              <a:t>(Gray transport is not a very realistic approximation, but the discussion will be complicated enough without adding </a:t>
            </a:r>
            <a:r>
              <a:rPr lang="en-US" sz="2000" dirty="0" err="1" smtClean="0">
                <a:latin typeface="+mj-lt"/>
              </a:rPr>
              <a:t>multigroup</a:t>
            </a:r>
            <a:r>
              <a:rPr lang="en-US" sz="2000" dirty="0" smtClean="0">
                <a:latin typeface="+mj-lt"/>
              </a:rPr>
              <a:t> issues!)</a:t>
            </a:r>
            <a:endParaRPr lang="en-US" sz="2000" dirty="0">
              <a:latin typeface="+mj-lt"/>
            </a:endParaRPr>
          </a:p>
        </p:txBody>
      </p:sp>
      <p:pic>
        <p:nvPicPr>
          <p:cNvPr id="29703" name="Picture 7" descr="eden"/>
          <p:cNvPicPr>
            <a:picLocks noChangeAspect="1" noChangeArrowheads="1"/>
          </p:cNvPicPr>
          <p:nvPr/>
        </p:nvPicPr>
        <p:blipFill>
          <a:blip r:embed="rId2" cstate="print"/>
          <a:srcRect/>
          <a:stretch>
            <a:fillRect/>
          </a:stretch>
        </p:blipFill>
        <p:spPr bwMode="auto">
          <a:xfrm>
            <a:off x="685800" y="3721512"/>
            <a:ext cx="2476500" cy="2476500"/>
          </a:xfrm>
          <a:prstGeom prst="rect">
            <a:avLst/>
          </a:prstGeom>
          <a:noFill/>
        </p:spPr>
      </p:pic>
      <p:pic>
        <p:nvPicPr>
          <p:cNvPr id="29704" name="Picture 8" descr="eden"/>
          <p:cNvPicPr>
            <a:picLocks noChangeAspect="1" noChangeArrowheads="1"/>
          </p:cNvPicPr>
          <p:nvPr/>
        </p:nvPicPr>
        <p:blipFill>
          <a:blip r:embed="rId3" cstate="print"/>
          <a:srcRect/>
          <a:stretch>
            <a:fillRect/>
          </a:stretch>
        </p:blipFill>
        <p:spPr bwMode="auto">
          <a:xfrm>
            <a:off x="3352800" y="3721512"/>
            <a:ext cx="2476500" cy="2476500"/>
          </a:xfrm>
          <a:prstGeom prst="rect">
            <a:avLst/>
          </a:prstGeom>
          <a:noFill/>
        </p:spPr>
      </p:pic>
      <p:pic>
        <p:nvPicPr>
          <p:cNvPr id="29705" name="Picture 9" descr="eden"/>
          <p:cNvPicPr>
            <a:picLocks noChangeAspect="1" noChangeArrowheads="1"/>
          </p:cNvPicPr>
          <p:nvPr/>
        </p:nvPicPr>
        <p:blipFill>
          <a:blip r:embed="rId4" cstate="print"/>
          <a:srcRect/>
          <a:stretch>
            <a:fillRect/>
          </a:stretch>
        </p:blipFill>
        <p:spPr bwMode="auto">
          <a:xfrm>
            <a:off x="6019800" y="3721512"/>
            <a:ext cx="2476500" cy="2476500"/>
          </a:xfrm>
          <a:prstGeom prst="rect">
            <a:avLst/>
          </a:prstGeom>
          <a:noFill/>
        </p:spPr>
      </p:pic>
      <p:sp>
        <p:nvSpPr>
          <p:cNvPr id="29706" name="Text Box 10"/>
          <p:cNvSpPr txBox="1">
            <a:spLocks noChangeArrowheads="1"/>
          </p:cNvSpPr>
          <p:nvPr/>
        </p:nvSpPr>
        <p:spPr bwMode="auto">
          <a:xfrm>
            <a:off x="762000" y="3276600"/>
            <a:ext cx="2286000" cy="336550"/>
          </a:xfrm>
          <a:prstGeom prst="rect">
            <a:avLst/>
          </a:prstGeom>
          <a:noFill/>
          <a:ln w="12700">
            <a:noFill/>
            <a:miter lim="800000"/>
            <a:headEnd/>
            <a:tailEnd/>
          </a:ln>
          <a:effectLst/>
        </p:spPr>
        <p:txBody>
          <a:bodyPr>
            <a:spAutoFit/>
          </a:bodyPr>
          <a:lstStyle/>
          <a:p>
            <a:pPr>
              <a:spcBef>
                <a:spcPct val="50000"/>
              </a:spcBef>
            </a:pPr>
            <a:r>
              <a:rPr lang="en-US" sz="1600"/>
              <a:t>Flux-limited Diffusion</a:t>
            </a:r>
          </a:p>
        </p:txBody>
      </p:sp>
      <p:sp>
        <p:nvSpPr>
          <p:cNvPr id="29711" name="Text Box 15"/>
          <p:cNvSpPr txBox="1">
            <a:spLocks noChangeArrowheads="1"/>
          </p:cNvSpPr>
          <p:nvPr/>
        </p:nvSpPr>
        <p:spPr bwMode="auto">
          <a:xfrm>
            <a:off x="3352800" y="3276600"/>
            <a:ext cx="2514600" cy="336550"/>
          </a:xfrm>
          <a:prstGeom prst="rect">
            <a:avLst/>
          </a:prstGeom>
          <a:noFill/>
          <a:ln w="12700">
            <a:noFill/>
            <a:miter lim="800000"/>
            <a:headEnd/>
            <a:tailEnd/>
          </a:ln>
          <a:effectLst/>
        </p:spPr>
        <p:txBody>
          <a:bodyPr>
            <a:spAutoFit/>
          </a:bodyPr>
          <a:lstStyle/>
          <a:p>
            <a:pPr>
              <a:spcBef>
                <a:spcPct val="50000"/>
              </a:spcBef>
            </a:pPr>
            <a:r>
              <a:rPr lang="en-US" sz="1600"/>
              <a:t>S</a:t>
            </a:r>
            <a:r>
              <a:rPr lang="en-US" sz="1600" baseline="-25000"/>
              <a:t>16</a:t>
            </a:r>
            <a:r>
              <a:rPr lang="en-US" sz="1600"/>
              <a:t> (144 ordinates)</a:t>
            </a:r>
          </a:p>
        </p:txBody>
      </p:sp>
      <p:sp>
        <p:nvSpPr>
          <p:cNvPr id="29712" name="Text Box 16"/>
          <p:cNvSpPr txBox="1">
            <a:spLocks noChangeArrowheads="1"/>
          </p:cNvSpPr>
          <p:nvPr/>
        </p:nvSpPr>
        <p:spPr bwMode="auto">
          <a:xfrm>
            <a:off x="5867400" y="3276600"/>
            <a:ext cx="2743200" cy="336550"/>
          </a:xfrm>
          <a:prstGeom prst="rect">
            <a:avLst/>
          </a:prstGeom>
          <a:noFill/>
          <a:ln w="12700">
            <a:noFill/>
            <a:miter lim="800000"/>
            <a:headEnd/>
            <a:tailEnd/>
          </a:ln>
          <a:effectLst/>
        </p:spPr>
        <p:txBody>
          <a:bodyPr>
            <a:spAutoFit/>
          </a:bodyPr>
          <a:lstStyle/>
          <a:p>
            <a:pPr>
              <a:spcBef>
                <a:spcPct val="50000"/>
              </a:spcBef>
            </a:pPr>
            <a:r>
              <a:rPr lang="en-US" sz="1600"/>
              <a:t>144 equally-spaced ordinates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Axisymmetric Crooked Pipe Problem</a:t>
            </a:r>
          </a:p>
        </p:txBody>
      </p:sp>
      <p:sp>
        <p:nvSpPr>
          <p:cNvPr id="46083" name="Rectangle 3"/>
          <p:cNvSpPr>
            <a:spLocks noGrp="1" noChangeArrowheads="1"/>
          </p:cNvSpPr>
          <p:nvPr>
            <p:ph type="body" idx="1"/>
          </p:nvPr>
        </p:nvSpPr>
        <p:spPr>
          <a:xfrm>
            <a:off x="516192" y="5636346"/>
            <a:ext cx="8318500" cy="381000"/>
          </a:xfrm>
        </p:spPr>
        <p:txBody>
          <a:bodyPr/>
          <a:lstStyle/>
          <a:p>
            <a:pPr>
              <a:buFont typeface="Wingdings" pitchFamily="2" charset="2"/>
              <a:buNone/>
            </a:pPr>
            <a:r>
              <a:rPr lang="en-US" sz="2000" dirty="0"/>
              <a:t>     Diffusion          S</a:t>
            </a:r>
            <a:r>
              <a:rPr lang="en-US" sz="2000" baseline="-25000" dirty="0"/>
              <a:t>2</a:t>
            </a:r>
            <a:r>
              <a:rPr lang="en-US" sz="2000" dirty="0"/>
              <a:t> Step        S</a:t>
            </a:r>
            <a:r>
              <a:rPr lang="en-US" sz="2000" baseline="-25000" dirty="0"/>
              <a:t>8</a:t>
            </a:r>
            <a:r>
              <a:rPr lang="en-US" sz="2000" dirty="0"/>
              <a:t> Step             S</a:t>
            </a:r>
            <a:r>
              <a:rPr lang="en-US" sz="2000" baseline="-25000" dirty="0"/>
              <a:t>2</a:t>
            </a:r>
            <a:r>
              <a:rPr lang="en-US" sz="2000" dirty="0"/>
              <a:t> SCB        S</a:t>
            </a:r>
            <a:r>
              <a:rPr lang="en-US" sz="2000" baseline="-25000" dirty="0"/>
              <a:t>8</a:t>
            </a:r>
            <a:r>
              <a:rPr lang="en-US" sz="2000" dirty="0"/>
              <a:t> SCB</a:t>
            </a:r>
          </a:p>
        </p:txBody>
      </p:sp>
      <p:pic>
        <p:nvPicPr>
          <p:cNvPr id="46084" name="Picture 4" descr="diff"/>
          <p:cNvPicPr>
            <a:picLocks noChangeAspect="1" noChangeArrowheads="1"/>
          </p:cNvPicPr>
          <p:nvPr/>
        </p:nvPicPr>
        <p:blipFill>
          <a:blip r:embed="rId2" cstate="print"/>
          <a:srcRect/>
          <a:stretch>
            <a:fillRect/>
          </a:stretch>
        </p:blipFill>
        <p:spPr bwMode="auto">
          <a:xfrm>
            <a:off x="838200" y="1452720"/>
            <a:ext cx="1169988" cy="4095750"/>
          </a:xfrm>
          <a:prstGeom prst="rect">
            <a:avLst/>
          </a:prstGeom>
          <a:noFill/>
        </p:spPr>
      </p:pic>
      <p:pic>
        <p:nvPicPr>
          <p:cNvPr id="46085" name="Picture 5" descr="s2"/>
          <p:cNvPicPr>
            <a:picLocks noChangeAspect="1" noChangeArrowheads="1"/>
          </p:cNvPicPr>
          <p:nvPr/>
        </p:nvPicPr>
        <p:blipFill>
          <a:blip r:embed="rId3" cstate="print"/>
          <a:srcRect/>
          <a:stretch>
            <a:fillRect/>
          </a:stretch>
        </p:blipFill>
        <p:spPr bwMode="auto">
          <a:xfrm>
            <a:off x="5715000" y="1452720"/>
            <a:ext cx="1169988" cy="4095750"/>
          </a:xfrm>
          <a:prstGeom prst="rect">
            <a:avLst/>
          </a:prstGeom>
          <a:noFill/>
        </p:spPr>
      </p:pic>
      <p:pic>
        <p:nvPicPr>
          <p:cNvPr id="46086" name="Picture 6" descr="s8"/>
          <p:cNvPicPr>
            <a:picLocks noChangeAspect="1" noChangeArrowheads="1"/>
          </p:cNvPicPr>
          <p:nvPr/>
        </p:nvPicPr>
        <p:blipFill>
          <a:blip r:embed="rId4" cstate="print"/>
          <a:srcRect/>
          <a:stretch>
            <a:fillRect/>
          </a:stretch>
        </p:blipFill>
        <p:spPr bwMode="auto">
          <a:xfrm>
            <a:off x="7162800" y="1452720"/>
            <a:ext cx="1169988" cy="4095750"/>
          </a:xfrm>
          <a:prstGeom prst="rect">
            <a:avLst/>
          </a:prstGeom>
          <a:noFill/>
        </p:spPr>
      </p:pic>
      <p:sp>
        <p:nvSpPr>
          <p:cNvPr id="46088" name="Text Box 8"/>
          <p:cNvSpPr txBox="1">
            <a:spLocks noChangeArrowheads="1"/>
          </p:cNvSpPr>
          <p:nvPr/>
        </p:nvSpPr>
        <p:spPr bwMode="auto">
          <a:xfrm>
            <a:off x="2937378" y="6032094"/>
            <a:ext cx="4038600" cy="396875"/>
          </a:xfrm>
          <a:prstGeom prst="rect">
            <a:avLst/>
          </a:prstGeom>
          <a:noFill/>
          <a:ln w="12700">
            <a:noFill/>
            <a:miter lim="800000"/>
            <a:headEnd/>
            <a:tailEnd/>
          </a:ln>
          <a:effectLst/>
        </p:spPr>
        <p:txBody>
          <a:bodyPr>
            <a:spAutoFit/>
          </a:bodyPr>
          <a:lstStyle/>
          <a:p>
            <a:pPr>
              <a:spcBef>
                <a:spcPct val="50000"/>
              </a:spcBef>
            </a:pPr>
            <a:r>
              <a:rPr lang="en-US" sz="2000" b="1" dirty="0">
                <a:latin typeface="Arial" pitchFamily="34" charset="0"/>
              </a:rPr>
              <a:t>Radiation Energy Density</a:t>
            </a:r>
          </a:p>
        </p:txBody>
      </p:sp>
      <p:pic>
        <p:nvPicPr>
          <p:cNvPr id="46089" name="Picture 9" descr="s2"/>
          <p:cNvPicPr>
            <a:picLocks noChangeAspect="1" noChangeArrowheads="1"/>
          </p:cNvPicPr>
          <p:nvPr/>
        </p:nvPicPr>
        <p:blipFill>
          <a:blip r:embed="rId5" cstate="print"/>
          <a:srcRect/>
          <a:stretch>
            <a:fillRect/>
          </a:stretch>
        </p:blipFill>
        <p:spPr bwMode="auto">
          <a:xfrm>
            <a:off x="2590800" y="1452720"/>
            <a:ext cx="1169988" cy="4095750"/>
          </a:xfrm>
          <a:prstGeom prst="rect">
            <a:avLst/>
          </a:prstGeom>
          <a:noFill/>
        </p:spPr>
      </p:pic>
      <p:pic>
        <p:nvPicPr>
          <p:cNvPr id="46090" name="Picture 10" descr="s8"/>
          <p:cNvPicPr>
            <a:picLocks noChangeAspect="1" noChangeArrowheads="1"/>
          </p:cNvPicPr>
          <p:nvPr/>
        </p:nvPicPr>
        <p:blipFill>
          <a:blip r:embed="rId6" cstate="print"/>
          <a:srcRect/>
          <a:stretch>
            <a:fillRect/>
          </a:stretch>
        </p:blipFill>
        <p:spPr bwMode="auto">
          <a:xfrm>
            <a:off x="4038600" y="1452720"/>
            <a:ext cx="1169988" cy="409575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Axisymmetric Crooked Pipe Problem</a:t>
            </a:r>
          </a:p>
        </p:txBody>
      </p:sp>
      <p:sp>
        <p:nvSpPr>
          <p:cNvPr id="62467" name="Rectangle 3"/>
          <p:cNvSpPr>
            <a:spLocks noGrp="1" noChangeArrowheads="1"/>
          </p:cNvSpPr>
          <p:nvPr>
            <p:ph type="body" idx="1"/>
          </p:nvPr>
        </p:nvSpPr>
        <p:spPr>
          <a:xfrm>
            <a:off x="501444" y="5628972"/>
            <a:ext cx="8318500" cy="381000"/>
          </a:xfrm>
        </p:spPr>
        <p:txBody>
          <a:bodyPr/>
          <a:lstStyle/>
          <a:p>
            <a:pPr>
              <a:buFont typeface="Wingdings" pitchFamily="2" charset="2"/>
              <a:buNone/>
            </a:pPr>
            <a:r>
              <a:rPr lang="en-US" sz="2000" dirty="0"/>
              <a:t>     Diffusion          S</a:t>
            </a:r>
            <a:r>
              <a:rPr lang="en-US" sz="2000" baseline="-25000" dirty="0"/>
              <a:t>2</a:t>
            </a:r>
            <a:r>
              <a:rPr lang="en-US" sz="2000" dirty="0"/>
              <a:t> Step        S</a:t>
            </a:r>
            <a:r>
              <a:rPr lang="en-US" sz="2000" baseline="-25000" dirty="0"/>
              <a:t>8</a:t>
            </a:r>
            <a:r>
              <a:rPr lang="en-US" sz="2000" dirty="0"/>
              <a:t> Step             S</a:t>
            </a:r>
            <a:r>
              <a:rPr lang="en-US" sz="2000" baseline="-25000" dirty="0"/>
              <a:t>2</a:t>
            </a:r>
            <a:r>
              <a:rPr lang="en-US" sz="2000" dirty="0"/>
              <a:t> SCB        S</a:t>
            </a:r>
            <a:r>
              <a:rPr lang="en-US" sz="2000" baseline="-25000" dirty="0"/>
              <a:t>8</a:t>
            </a:r>
            <a:r>
              <a:rPr lang="en-US" sz="2000" dirty="0"/>
              <a:t> SCB</a:t>
            </a:r>
          </a:p>
        </p:txBody>
      </p:sp>
      <p:sp>
        <p:nvSpPr>
          <p:cNvPr id="62471" name="Text Box 7"/>
          <p:cNvSpPr txBox="1">
            <a:spLocks noChangeArrowheads="1"/>
          </p:cNvSpPr>
          <p:nvPr/>
        </p:nvSpPr>
        <p:spPr bwMode="auto">
          <a:xfrm>
            <a:off x="3121728" y="6024720"/>
            <a:ext cx="4038600" cy="396875"/>
          </a:xfrm>
          <a:prstGeom prst="rect">
            <a:avLst/>
          </a:prstGeom>
          <a:noFill/>
          <a:ln w="12700">
            <a:noFill/>
            <a:miter lim="800000"/>
            <a:headEnd/>
            <a:tailEnd/>
          </a:ln>
          <a:effectLst/>
        </p:spPr>
        <p:txBody>
          <a:bodyPr>
            <a:spAutoFit/>
          </a:bodyPr>
          <a:lstStyle/>
          <a:p>
            <a:pPr>
              <a:spcBef>
                <a:spcPct val="50000"/>
              </a:spcBef>
            </a:pPr>
            <a:r>
              <a:rPr lang="en-US" sz="2000" b="1" dirty="0">
                <a:latin typeface="Arial" pitchFamily="34" charset="0"/>
              </a:rPr>
              <a:t>Fluid Temperature</a:t>
            </a:r>
          </a:p>
        </p:txBody>
      </p:sp>
      <p:pic>
        <p:nvPicPr>
          <p:cNvPr id="62474" name="Picture 10" descr="diff"/>
          <p:cNvPicPr>
            <a:picLocks noChangeAspect="1" noChangeArrowheads="1"/>
          </p:cNvPicPr>
          <p:nvPr/>
        </p:nvPicPr>
        <p:blipFill>
          <a:blip r:embed="rId2" cstate="print"/>
          <a:srcRect/>
          <a:stretch>
            <a:fillRect/>
          </a:stretch>
        </p:blipFill>
        <p:spPr bwMode="auto">
          <a:xfrm>
            <a:off x="838200" y="1452720"/>
            <a:ext cx="1169988" cy="4095750"/>
          </a:xfrm>
          <a:prstGeom prst="rect">
            <a:avLst/>
          </a:prstGeom>
          <a:noFill/>
        </p:spPr>
      </p:pic>
      <p:pic>
        <p:nvPicPr>
          <p:cNvPr id="62475" name="Picture 11" descr="s2"/>
          <p:cNvPicPr>
            <a:picLocks noChangeAspect="1" noChangeArrowheads="1"/>
          </p:cNvPicPr>
          <p:nvPr/>
        </p:nvPicPr>
        <p:blipFill>
          <a:blip r:embed="rId3" cstate="print"/>
          <a:srcRect/>
          <a:stretch>
            <a:fillRect/>
          </a:stretch>
        </p:blipFill>
        <p:spPr bwMode="auto">
          <a:xfrm>
            <a:off x="2590800" y="1452720"/>
            <a:ext cx="1169988" cy="4095750"/>
          </a:xfrm>
          <a:prstGeom prst="rect">
            <a:avLst/>
          </a:prstGeom>
          <a:noFill/>
        </p:spPr>
      </p:pic>
      <p:pic>
        <p:nvPicPr>
          <p:cNvPr id="62476" name="Picture 12" descr="s8"/>
          <p:cNvPicPr>
            <a:picLocks noChangeAspect="1" noChangeArrowheads="1"/>
          </p:cNvPicPr>
          <p:nvPr/>
        </p:nvPicPr>
        <p:blipFill>
          <a:blip r:embed="rId4" cstate="print"/>
          <a:srcRect/>
          <a:stretch>
            <a:fillRect/>
          </a:stretch>
        </p:blipFill>
        <p:spPr bwMode="auto">
          <a:xfrm>
            <a:off x="4038600" y="1452720"/>
            <a:ext cx="1169988" cy="4095750"/>
          </a:xfrm>
          <a:prstGeom prst="rect">
            <a:avLst/>
          </a:prstGeom>
          <a:noFill/>
        </p:spPr>
      </p:pic>
      <p:pic>
        <p:nvPicPr>
          <p:cNvPr id="62477" name="Picture 13" descr="s2"/>
          <p:cNvPicPr>
            <a:picLocks noChangeAspect="1" noChangeArrowheads="1"/>
          </p:cNvPicPr>
          <p:nvPr/>
        </p:nvPicPr>
        <p:blipFill>
          <a:blip r:embed="rId5" cstate="print"/>
          <a:srcRect/>
          <a:stretch>
            <a:fillRect/>
          </a:stretch>
        </p:blipFill>
        <p:spPr bwMode="auto">
          <a:xfrm>
            <a:off x="5715000" y="1452720"/>
            <a:ext cx="1169988" cy="4095750"/>
          </a:xfrm>
          <a:prstGeom prst="rect">
            <a:avLst/>
          </a:prstGeom>
          <a:noFill/>
        </p:spPr>
      </p:pic>
      <p:pic>
        <p:nvPicPr>
          <p:cNvPr id="62478" name="Picture 14" descr="s8"/>
          <p:cNvPicPr>
            <a:picLocks noChangeAspect="1" noChangeArrowheads="1"/>
          </p:cNvPicPr>
          <p:nvPr/>
        </p:nvPicPr>
        <p:blipFill>
          <a:blip r:embed="rId6" cstate="print"/>
          <a:srcRect/>
          <a:stretch>
            <a:fillRect/>
          </a:stretch>
        </p:blipFill>
        <p:spPr bwMode="auto">
          <a:xfrm>
            <a:off x="7162800" y="1452720"/>
            <a:ext cx="1169988" cy="40957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dirty="0" smtClean="0"/>
              <a:t>AMR Essentials:  These are block-structured grids, with finer patches where more resolution is needed</a:t>
            </a:r>
          </a:p>
        </p:txBody>
      </p:sp>
      <p:sp>
        <p:nvSpPr>
          <p:cNvPr id="23555" name="Rectangle 3"/>
          <p:cNvSpPr>
            <a:spLocks noGrp="1" noChangeArrowheads="1"/>
          </p:cNvSpPr>
          <p:nvPr>
            <p:ph type="body" sz="half" idx="1"/>
          </p:nvPr>
        </p:nvSpPr>
        <p:spPr>
          <a:xfrm>
            <a:off x="533400" y="1454356"/>
            <a:ext cx="3963988" cy="4597400"/>
          </a:xfrm>
        </p:spPr>
        <p:txBody>
          <a:bodyPr/>
          <a:lstStyle/>
          <a:p>
            <a:pPr marL="292100" indent="-292100" eaLnBrk="1" hangingPunct="1"/>
            <a:r>
              <a:rPr lang="en-US" sz="2000" dirty="0" smtClean="0">
                <a:latin typeface="Arial Narrow" pitchFamily="34" charset="0"/>
              </a:rPr>
              <a:t>Two levels of refinement are shown here.  There could be many more.</a:t>
            </a:r>
          </a:p>
          <a:p>
            <a:pPr marL="292100" indent="-292100" eaLnBrk="1" hangingPunct="1"/>
            <a:r>
              <a:rPr lang="en-US" sz="2000" dirty="0" smtClean="0">
                <a:latin typeface="Arial Narrow" pitchFamily="34" charset="0"/>
              </a:rPr>
              <a:t>All grids are rectangular (for efficiency) but they are not all the same size.</a:t>
            </a:r>
            <a:endParaRPr lang="en-US" sz="2000" dirty="0" smtClean="0">
              <a:latin typeface="Arial Narrow" pitchFamily="34" charset="0"/>
              <a:cs typeface="Arial" charset="0"/>
            </a:endParaRPr>
          </a:p>
          <a:p>
            <a:pPr marL="292100" indent="-292100" eaLnBrk="1" hangingPunct="1"/>
            <a:r>
              <a:rPr lang="en-US" sz="2000" dirty="0" smtClean="0">
                <a:latin typeface="Arial Narrow" pitchFamily="34" charset="0"/>
              </a:rPr>
              <a:t>In parallel, different grids are assigned to different processors, often several to each processor.</a:t>
            </a:r>
          </a:p>
          <a:p>
            <a:pPr marL="292100" indent="-292100" eaLnBrk="1" hangingPunct="1"/>
            <a:r>
              <a:rPr lang="en-US" sz="2000" dirty="0" smtClean="0">
                <a:latin typeface="Arial Narrow" pitchFamily="34" charset="0"/>
              </a:rPr>
              <a:t>Even when coarse and fine grids overlap, they are typically on different processors.</a:t>
            </a:r>
          </a:p>
          <a:p>
            <a:pPr marL="292100" indent="-292100" eaLnBrk="1" hangingPunct="1"/>
            <a:r>
              <a:rPr lang="en-US" sz="2000" dirty="0" smtClean="0">
                <a:latin typeface="Arial Narrow" pitchFamily="34" charset="0"/>
              </a:rPr>
              <a:t>Fine levels run with smaller </a:t>
            </a:r>
            <a:r>
              <a:rPr lang="en-US" sz="2000" dirty="0" err="1" smtClean="0">
                <a:latin typeface="Arial Narrow" pitchFamily="34" charset="0"/>
              </a:rPr>
              <a:t>timesteps</a:t>
            </a:r>
            <a:r>
              <a:rPr lang="en-US" sz="2000" dirty="0" smtClean="0">
                <a:latin typeface="Arial Narrow" pitchFamily="34" charset="0"/>
              </a:rPr>
              <a:t> than coarse levels.</a:t>
            </a:r>
          </a:p>
        </p:txBody>
      </p:sp>
      <p:pic>
        <p:nvPicPr>
          <p:cNvPr id="304133" name="Picture 5" descr="16"/>
          <p:cNvPicPr>
            <a:picLocks noGrp="1" noChangeArrowheads="1"/>
          </p:cNvPicPr>
          <p:nvPr>
            <p:ph sz="quarter" idx="3"/>
          </p:nvPr>
        </p:nvPicPr>
        <p:blipFill>
          <a:blip r:embed="rId2" cstate="print"/>
          <a:srcRect/>
          <a:stretch>
            <a:fillRect/>
          </a:stretch>
        </p:blipFill>
        <p:spPr>
          <a:xfrm>
            <a:off x="4682614" y="1730477"/>
            <a:ext cx="4022725" cy="4022725"/>
          </a:xfr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This example has coupled hydrodynamics and four levels of AMR refinement</a:t>
            </a:r>
            <a:endParaRPr lang="en-US" dirty="0"/>
          </a:p>
        </p:txBody>
      </p:sp>
      <p:sp>
        <p:nvSpPr>
          <p:cNvPr id="37891" name="Rectangle 3"/>
          <p:cNvSpPr>
            <a:spLocks noGrp="1" noChangeArrowheads="1"/>
          </p:cNvSpPr>
          <p:nvPr>
            <p:ph type="body" idx="1"/>
          </p:nvPr>
        </p:nvSpPr>
        <p:spPr>
          <a:xfrm>
            <a:off x="457200" y="1600200"/>
            <a:ext cx="8318500" cy="5067300"/>
          </a:xfrm>
        </p:spPr>
        <p:txBody>
          <a:bodyPr/>
          <a:lstStyle/>
          <a:p>
            <a:pPr>
              <a:buFont typeface="Wingdings" pitchFamily="2" charset="2"/>
              <a:buNone/>
            </a:pPr>
            <a:r>
              <a:rPr lang="en-US"/>
              <a:t> </a:t>
            </a:r>
          </a:p>
        </p:txBody>
      </p:sp>
      <p:pic>
        <p:nvPicPr>
          <p:cNvPr id="37892" name="Picture 4" descr="log_den"/>
          <p:cNvPicPr>
            <a:picLocks noChangeAspect="1" noChangeArrowheads="1"/>
          </p:cNvPicPr>
          <p:nvPr/>
        </p:nvPicPr>
        <p:blipFill>
          <a:blip r:embed="rId2" cstate="print"/>
          <a:srcRect/>
          <a:stretch>
            <a:fillRect/>
          </a:stretch>
        </p:blipFill>
        <p:spPr bwMode="auto">
          <a:xfrm>
            <a:off x="6096000" y="1684338"/>
            <a:ext cx="2359025" cy="4716462"/>
          </a:xfrm>
          <a:prstGeom prst="rect">
            <a:avLst/>
          </a:prstGeom>
          <a:noFill/>
        </p:spPr>
      </p:pic>
      <p:sp>
        <p:nvSpPr>
          <p:cNvPr id="37894" name="Text Box 6"/>
          <p:cNvSpPr txBox="1">
            <a:spLocks noChangeArrowheads="1"/>
          </p:cNvSpPr>
          <p:nvPr/>
        </p:nvSpPr>
        <p:spPr bwMode="auto">
          <a:xfrm>
            <a:off x="457200" y="1442892"/>
            <a:ext cx="5486400" cy="1323439"/>
          </a:xfrm>
          <a:prstGeom prst="rect">
            <a:avLst/>
          </a:prstGeom>
          <a:noFill/>
          <a:ln w="12700">
            <a:noFill/>
            <a:miter lim="800000"/>
            <a:headEnd/>
            <a:tailEnd/>
          </a:ln>
          <a:effectLst/>
        </p:spPr>
        <p:txBody>
          <a:bodyPr>
            <a:spAutoFit/>
          </a:bodyPr>
          <a:lstStyle/>
          <a:p>
            <a:pPr algn="l">
              <a:spcBef>
                <a:spcPct val="50000"/>
              </a:spcBef>
            </a:pPr>
            <a:r>
              <a:rPr lang="en-US" sz="2000" b="1" dirty="0">
                <a:latin typeface="+mj-lt"/>
              </a:rPr>
              <a:t>Single-group radiation diffusion is coupled with multi-fluid </a:t>
            </a:r>
            <a:r>
              <a:rPr lang="en-US" sz="2000" b="1" dirty="0" err="1">
                <a:latin typeface="+mj-lt"/>
              </a:rPr>
              <a:t>Eulerian</a:t>
            </a:r>
            <a:r>
              <a:rPr lang="en-US" sz="2000" b="1" dirty="0">
                <a:latin typeface="+mj-lt"/>
              </a:rPr>
              <a:t> </a:t>
            </a:r>
            <a:r>
              <a:rPr lang="en-US" sz="2000" b="1" dirty="0" smtClean="0">
                <a:latin typeface="+mj-lt"/>
              </a:rPr>
              <a:t>hydrodynamics.  Fine grids concentrate near material interfaces and regions where higher resolution is needed.</a:t>
            </a:r>
            <a:endParaRPr lang="en-US" sz="2000" b="1" dirty="0">
              <a:latin typeface="+mj-lt"/>
            </a:endParaRPr>
          </a:p>
        </p:txBody>
      </p:sp>
      <p:pic>
        <p:nvPicPr>
          <p:cNvPr id="37895" name="Picture 7" descr="log_den"/>
          <p:cNvPicPr>
            <a:picLocks noChangeAspect="1" noChangeArrowheads="1"/>
          </p:cNvPicPr>
          <p:nvPr/>
        </p:nvPicPr>
        <p:blipFill>
          <a:blip r:embed="rId3" cstate="print"/>
          <a:srcRect/>
          <a:stretch>
            <a:fillRect/>
          </a:stretch>
        </p:blipFill>
        <p:spPr bwMode="auto">
          <a:xfrm>
            <a:off x="3124200" y="2943225"/>
            <a:ext cx="2624138" cy="3457575"/>
          </a:xfrm>
          <a:prstGeom prst="rect">
            <a:avLst/>
          </a:prstGeom>
          <a:noFill/>
        </p:spPr>
      </p:pic>
      <p:pic>
        <p:nvPicPr>
          <p:cNvPr id="37896" name="Picture 8" descr="log_den"/>
          <p:cNvPicPr>
            <a:picLocks noChangeAspect="1" noChangeArrowheads="1"/>
          </p:cNvPicPr>
          <p:nvPr/>
        </p:nvPicPr>
        <p:blipFill>
          <a:blip r:embed="rId4" cstate="print"/>
          <a:srcRect/>
          <a:stretch>
            <a:fillRect/>
          </a:stretch>
        </p:blipFill>
        <p:spPr bwMode="auto">
          <a:xfrm>
            <a:off x="762000" y="3733800"/>
            <a:ext cx="1992313" cy="2035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499"/>
                                          </p:stCondLst>
                                        </p:cTn>
                                        <p:tgtEl>
                                          <p:spTgt spid="37895"/>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500"/>
                                  </p:stCondLst>
                                  <p:childTnLst>
                                    <p:set>
                                      <p:cBhvr>
                                        <p:cTn id="9" dur="1" fill="hold">
                                          <p:stCondLst>
                                            <p:cond delay="499"/>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What we’re mainly concerned with is a continuum approximation to neutral particle transport</a:t>
            </a:r>
          </a:p>
        </p:txBody>
      </p:sp>
      <p:sp>
        <p:nvSpPr>
          <p:cNvPr id="11267" name="Rectangle 3"/>
          <p:cNvSpPr>
            <a:spLocks noGrp="1" noChangeArrowheads="1"/>
          </p:cNvSpPr>
          <p:nvPr>
            <p:ph type="body" idx="1"/>
          </p:nvPr>
        </p:nvSpPr>
        <p:spPr>
          <a:xfrm>
            <a:off x="533400" y="1351114"/>
            <a:ext cx="7937500" cy="2133600"/>
          </a:xfrm>
        </p:spPr>
        <p:txBody>
          <a:bodyPr/>
          <a:lstStyle/>
          <a:p>
            <a:pPr eaLnBrk="1" hangingPunct="1"/>
            <a:r>
              <a:rPr kumimoji="1" lang="en-US" sz="2000" dirty="0" smtClean="0">
                <a:latin typeface="Arial Narrow" pitchFamily="34" charset="0"/>
              </a:rPr>
              <a:t>For the most part, we are not looking at phenomena associated with the wave nature of radiation:</a:t>
            </a:r>
          </a:p>
          <a:p>
            <a:pPr lvl="1" eaLnBrk="1" hangingPunct="1"/>
            <a:r>
              <a:rPr kumimoji="1" lang="en-US" sz="2000" dirty="0" smtClean="0">
                <a:latin typeface="Arial Narrow" pitchFamily="34" charset="0"/>
              </a:rPr>
              <a:t>Diffraction, Refraction, Polarization</a:t>
            </a:r>
          </a:p>
          <a:p>
            <a:pPr eaLnBrk="1" hangingPunct="1"/>
            <a:r>
              <a:rPr kumimoji="1" lang="en-US" sz="2000" dirty="0" smtClean="0">
                <a:latin typeface="Arial Narrow" pitchFamily="34" charset="0"/>
              </a:rPr>
              <a:t>We are not concerned with electromagnetic fields, which means that we are dealing with </a:t>
            </a:r>
            <a:r>
              <a:rPr kumimoji="1" lang="en-US" sz="2000" b="1" dirty="0" smtClean="0">
                <a:latin typeface="Arial Narrow" pitchFamily="34" charset="0"/>
              </a:rPr>
              <a:t>neutral</a:t>
            </a:r>
            <a:r>
              <a:rPr kumimoji="1" lang="en-US" sz="2000" dirty="0" smtClean="0">
                <a:latin typeface="Arial Narrow" pitchFamily="34" charset="0"/>
              </a:rPr>
              <a:t> </a:t>
            </a:r>
            <a:r>
              <a:rPr kumimoji="1" lang="en-US" sz="2000" b="1" dirty="0" smtClean="0">
                <a:latin typeface="Arial Narrow" pitchFamily="34" charset="0"/>
              </a:rPr>
              <a:t>particles</a:t>
            </a:r>
            <a:r>
              <a:rPr kumimoji="1" lang="en-US" sz="2000" dirty="0" smtClean="0">
                <a:latin typeface="Arial Narrow" pitchFamily="34" charset="0"/>
              </a:rPr>
              <a:t> traveling in straight lines.</a:t>
            </a:r>
          </a:p>
          <a:p>
            <a:pPr lvl="1" eaLnBrk="1" hangingPunct="1"/>
            <a:r>
              <a:rPr kumimoji="1" lang="en-US" sz="2000" dirty="0" smtClean="0">
                <a:latin typeface="Arial Narrow" pitchFamily="34" charset="0"/>
              </a:rPr>
              <a:t>(We also pay little attention to gravity.)</a:t>
            </a:r>
          </a:p>
          <a:p>
            <a:pPr eaLnBrk="1" hangingPunct="1"/>
            <a:r>
              <a:rPr kumimoji="1" lang="en-US" sz="2000" dirty="0" smtClean="0">
                <a:latin typeface="Arial Narrow" pitchFamily="34" charset="0"/>
              </a:rPr>
              <a:t>We don’t worry about quantum mechanics, except that we need it to derive the bulk interaction coefficients between radiation and matter.</a:t>
            </a:r>
          </a:p>
          <a:p>
            <a:pPr eaLnBrk="1" hangingPunct="1"/>
            <a:r>
              <a:rPr kumimoji="1" lang="en-US" sz="2000" dirty="0" smtClean="0">
                <a:latin typeface="Arial Narrow" pitchFamily="34" charset="0"/>
              </a:rPr>
              <a:t>We assume we have a large enough number of particles to treat the radiation as a continuous field.  (</a:t>
            </a:r>
            <a:r>
              <a:rPr kumimoji="1" lang="en-US" sz="2000" b="1" dirty="0" smtClean="0">
                <a:latin typeface="Arial Narrow" pitchFamily="34" charset="0"/>
              </a:rPr>
              <a:t>continuum approximation</a:t>
            </a:r>
            <a:r>
              <a:rPr kumimoji="1" lang="en-US" sz="2000" dirty="0" smtClean="0">
                <a:latin typeface="Arial Narrow" pitchFamily="34" charset="0"/>
              </a:rPr>
              <a:t>)</a:t>
            </a:r>
          </a:p>
          <a:p>
            <a:pPr eaLnBrk="1" hangingPunct="1"/>
            <a:r>
              <a:rPr kumimoji="1" lang="en-US" sz="2000" dirty="0" smtClean="0">
                <a:latin typeface="Arial Narrow" pitchFamily="34" charset="0"/>
              </a:rPr>
              <a:t>Radiation is </a:t>
            </a:r>
            <a:r>
              <a:rPr kumimoji="1" lang="en-US" sz="2000" b="1" dirty="0" smtClean="0">
                <a:latin typeface="Arial Narrow" pitchFamily="34" charset="0"/>
              </a:rPr>
              <a:t>not </a:t>
            </a:r>
            <a:r>
              <a:rPr kumimoji="1" lang="en-US" sz="2000" b="1" dirty="0" err="1" smtClean="0">
                <a:latin typeface="Arial Narrow" pitchFamily="34" charset="0"/>
              </a:rPr>
              <a:t>collisional</a:t>
            </a:r>
            <a:r>
              <a:rPr kumimoji="1" lang="en-US" sz="2000" dirty="0" smtClean="0">
                <a:latin typeface="Arial Narrow" pitchFamily="34" charset="0"/>
              </a:rPr>
              <a:t>:  the particles interact with matter but not with each other.  (If they did interact with each other they would behave more like a fluid.)</a:t>
            </a:r>
          </a:p>
          <a:p>
            <a:pPr eaLnBrk="1" hangingPunct="1"/>
            <a:r>
              <a:rPr kumimoji="1" lang="en-US" sz="2000" dirty="0" smtClean="0">
                <a:latin typeface="Arial Narrow" pitchFamily="34" charset="0"/>
              </a:rPr>
              <a:t>The main examples are </a:t>
            </a:r>
            <a:r>
              <a:rPr kumimoji="1" lang="en-US" sz="2000" b="1" dirty="0" smtClean="0">
                <a:latin typeface="Arial Narrow" pitchFamily="34" charset="0"/>
              </a:rPr>
              <a:t>photons</a:t>
            </a:r>
            <a:r>
              <a:rPr kumimoji="1" lang="en-US" sz="2000" dirty="0" smtClean="0">
                <a:latin typeface="Arial Narrow" pitchFamily="34" charset="0"/>
              </a:rPr>
              <a:t> and </a:t>
            </a:r>
            <a:r>
              <a:rPr kumimoji="1" lang="en-US" sz="2000" b="1" dirty="0" smtClean="0">
                <a:latin typeface="Arial Narrow" pitchFamily="34" charset="0"/>
              </a:rPr>
              <a:t>neutrinos</a:t>
            </a:r>
            <a:r>
              <a:rPr kumimoji="1" lang="en-US" sz="2000" dirty="0" smtClean="0">
                <a:latin typeface="Arial Narrow" pitchFamily="34" charset="0"/>
              </a:rPr>
              <a:t> (and neutrons, but not in astrophysics).</a:t>
            </a:r>
          </a:p>
          <a:p>
            <a:pPr eaLnBrk="1" hangingPunct="1"/>
            <a:endParaRPr kumimoji="1"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Diffusion and transport are different PDEs, but we can use similar finite volume methods for both</a:t>
            </a:r>
          </a:p>
        </p:txBody>
      </p:sp>
      <p:sp>
        <p:nvSpPr>
          <p:cNvPr id="1033" name="Rectangle 3"/>
          <p:cNvSpPr>
            <a:spLocks noGrp="1" noChangeArrowheads="1"/>
          </p:cNvSpPr>
          <p:nvPr>
            <p:ph type="body" idx="1"/>
          </p:nvPr>
        </p:nvSpPr>
        <p:spPr>
          <a:xfrm>
            <a:off x="520701" y="1285566"/>
            <a:ext cx="6211938" cy="2133600"/>
          </a:xfrm>
        </p:spPr>
        <p:txBody>
          <a:bodyPr/>
          <a:lstStyle/>
          <a:p>
            <a:pPr eaLnBrk="1" hangingPunct="1"/>
            <a:r>
              <a:rPr kumimoji="1" lang="en-US" sz="2000" dirty="0" smtClean="0">
                <a:latin typeface="Arial Narrow" pitchFamily="34" charset="0"/>
              </a:rPr>
              <a:t>We place conserved quantities on cells and work in terms of conserved fluxes through the faces of those cells.</a:t>
            </a:r>
          </a:p>
          <a:p>
            <a:pPr eaLnBrk="1" hangingPunct="1"/>
            <a:r>
              <a:rPr kumimoji="1" lang="en-US" sz="2000" dirty="0" smtClean="0">
                <a:latin typeface="Arial Narrow" pitchFamily="34" charset="0"/>
              </a:rPr>
              <a:t>Each flux moves a certain amount from one cell to another, so the total quantity over the whole domain is conserved.</a:t>
            </a:r>
          </a:p>
          <a:p>
            <a:pPr eaLnBrk="1" hangingPunct="1"/>
            <a:r>
              <a:rPr kumimoji="1" lang="en-US" sz="2000" dirty="0" smtClean="0">
                <a:latin typeface="Arial Narrow" pitchFamily="34" charset="0"/>
              </a:rPr>
              <a:t>For diffusion, fluxes come from all adjacent cells.  We can formulate the problem as a linear system of equations implicitly coupling all the cells together, and pass this to a standard linear solver package.</a:t>
            </a:r>
          </a:p>
          <a:p>
            <a:pPr eaLnBrk="1" hangingPunct="1"/>
            <a:r>
              <a:rPr kumimoji="1" lang="en-US" sz="2000" dirty="0" smtClean="0">
                <a:latin typeface="Arial Narrow" pitchFamily="34" charset="0"/>
              </a:rPr>
              <a:t>For transport, fluxes enter a cell from the “upstream” faces and leave through the “downstream” faces, as defined by the ordinate direction.</a:t>
            </a:r>
          </a:p>
          <a:p>
            <a:pPr eaLnBrk="1" hangingPunct="1"/>
            <a:r>
              <a:rPr kumimoji="1" lang="en-US" sz="2000" dirty="0" smtClean="0">
                <a:latin typeface="Arial Narrow" pitchFamily="34" charset="0"/>
              </a:rPr>
              <a:t>The traditional way to solve this is through “transport sweeps”.  We start at the upstream side of the domain and sweep to the downstream side.  Iteration is required for coupling due to boundary reflections and scattering.</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dirty="0" smtClean="0"/>
          </a:p>
        </p:txBody>
      </p:sp>
      <p:sp>
        <p:nvSpPr>
          <p:cNvPr id="12" name="Rectangle 11"/>
          <p:cNvSpPr>
            <a:spLocks noChangeAspect="1"/>
          </p:cNvSpPr>
          <p:nvPr/>
        </p:nvSpPr>
        <p:spPr bwMode="auto">
          <a:xfrm>
            <a:off x="7359444" y="1932039"/>
            <a:ext cx="1097280" cy="109728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sp>
        <p:nvSpPr>
          <p:cNvPr id="13" name="Rectangle 12"/>
          <p:cNvSpPr>
            <a:spLocks noChangeAspect="1"/>
          </p:cNvSpPr>
          <p:nvPr/>
        </p:nvSpPr>
        <p:spPr bwMode="auto">
          <a:xfrm>
            <a:off x="7359367" y="4129471"/>
            <a:ext cx="1097280" cy="109728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sp>
        <p:nvSpPr>
          <p:cNvPr id="14" name="Rectangle 13"/>
          <p:cNvSpPr>
            <a:spLocks noChangeAspect="1"/>
          </p:cNvSpPr>
          <p:nvPr/>
        </p:nvSpPr>
        <p:spPr bwMode="auto">
          <a:xfrm>
            <a:off x="7359521" y="3028490"/>
            <a:ext cx="1097280" cy="109728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cxnSp>
        <p:nvCxnSpPr>
          <p:cNvPr id="16" name="Straight Arrow Connector 15"/>
          <p:cNvCxnSpPr/>
          <p:nvPr/>
        </p:nvCxnSpPr>
        <p:spPr bwMode="auto">
          <a:xfrm rot="16200000" flipV="1">
            <a:off x="7725253" y="3017520"/>
            <a:ext cx="365760" cy="4763"/>
          </a:xfrm>
          <a:prstGeom prst="straightConnector1">
            <a:avLst/>
          </a:prstGeom>
          <a:noFill/>
          <a:ln w="1270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V="1">
            <a:off x="8282466" y="3577114"/>
            <a:ext cx="365760" cy="4763"/>
          </a:xfrm>
          <a:prstGeom prst="straightConnector1">
            <a:avLst/>
          </a:prstGeom>
          <a:noFill/>
          <a:ln w="12700"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6200000" flipV="1">
            <a:off x="7725254" y="4108057"/>
            <a:ext cx="365760" cy="4763"/>
          </a:xfrm>
          <a:prstGeom prst="straightConnector1">
            <a:avLst/>
          </a:prstGeom>
          <a:noFill/>
          <a:ln w="127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flipV="1">
            <a:off x="7191955" y="3579495"/>
            <a:ext cx="365760" cy="4763"/>
          </a:xfrm>
          <a:prstGeom prst="straightConnector1">
            <a:avLst/>
          </a:prstGeom>
          <a:noFill/>
          <a:ln w="127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Diffusion, transport, and the coupling to fluid energy are all potentially stiff compared to hydrodynamics</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r>
              <a:rPr kumimoji="1" lang="en-US" sz="2000" dirty="0" smtClean="0">
                <a:latin typeface="Arial Narrow" pitchFamily="34" charset="0"/>
              </a:rPr>
              <a:t>Start with gray, flux-limited diffusion conservatively coupled to fluid total energy:</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Operator split hydro, </a:t>
            </a:r>
            <a:r>
              <a:rPr kumimoji="1" lang="en-US" sz="2000" dirty="0" err="1" smtClean="0">
                <a:latin typeface="Arial Narrow" pitchFamily="34" charset="0"/>
              </a:rPr>
              <a:t>discretize</a:t>
            </a:r>
            <a:r>
              <a:rPr kumimoji="1" lang="en-US" sz="2000" dirty="0" smtClean="0">
                <a:latin typeface="Arial Narrow" pitchFamily="34" charset="0"/>
              </a:rPr>
              <a:t> coupling terms and diffusion implicitly:</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In the last equation, </a:t>
            </a:r>
            <a:r>
              <a:rPr kumimoji="1" lang="en-US" sz="2000" i="1" dirty="0" smtClean="0">
                <a:latin typeface="Times New Roman" pitchFamily="18" charset="0"/>
                <a:cs typeface="Times New Roman" pitchFamily="18" charset="0"/>
              </a:rPr>
              <a:t>(</a:t>
            </a:r>
            <a:r>
              <a:rPr kumimoji="1" lang="el-GR" sz="2000" i="1" dirty="0" smtClean="0">
                <a:latin typeface="Times New Roman" pitchFamily="18" charset="0"/>
                <a:cs typeface="Times New Roman" pitchFamily="18" charset="0"/>
              </a:rPr>
              <a:t>ρ</a:t>
            </a:r>
            <a:r>
              <a:rPr kumimoji="1" lang="en-US" sz="2000" i="1" dirty="0" smtClean="0">
                <a:latin typeface="Times New Roman" pitchFamily="18" charset="0"/>
                <a:cs typeface="Times New Roman" pitchFamily="18" charset="0"/>
              </a:rPr>
              <a:t>e)</a:t>
            </a:r>
            <a:r>
              <a:rPr kumimoji="1" lang="en-US" sz="2000" i="1" baseline="30000" dirty="0" smtClean="0">
                <a:latin typeface="Times New Roman" pitchFamily="18" charset="0"/>
                <a:cs typeface="Times New Roman" pitchFamily="18" charset="0"/>
              </a:rPr>
              <a:t>–</a:t>
            </a:r>
            <a:r>
              <a:rPr kumimoji="1" lang="en-US" sz="2000" i="1" dirty="0" smtClean="0">
                <a:latin typeface="Times New Roman" pitchFamily="18" charset="0"/>
                <a:cs typeface="Times New Roman" pitchFamily="18" charset="0"/>
              </a:rPr>
              <a:t> </a:t>
            </a:r>
            <a:r>
              <a:rPr kumimoji="1" lang="en-US" sz="2000" dirty="0" smtClean="0">
                <a:latin typeface="Arial Narrow" pitchFamily="34" charset="0"/>
              </a:rPr>
              <a:t>is the fluid internal energy with the hydrodynamic update to time </a:t>
            </a:r>
            <a:r>
              <a:rPr kumimoji="1" lang="en-US" sz="2000" i="1" dirty="0" smtClean="0">
                <a:latin typeface="Times New Roman" pitchFamily="18" charset="0"/>
                <a:cs typeface="Times New Roman" pitchFamily="18" charset="0"/>
              </a:rPr>
              <a:t>n+</a:t>
            </a:r>
            <a:r>
              <a:rPr kumimoji="1" lang="en-US" sz="2000" dirty="0" smtClean="0">
                <a:latin typeface="Times New Roman" pitchFamily="18" charset="0"/>
                <a:cs typeface="Times New Roman" pitchFamily="18" charset="0"/>
              </a:rPr>
              <a:t>1</a:t>
            </a:r>
            <a:r>
              <a:rPr kumimoji="1" lang="en-US" sz="2000" dirty="0" smtClean="0">
                <a:latin typeface="Arial Narrow" pitchFamily="34" charset="0"/>
              </a:rPr>
              <a:t> but before the radiation update.</a:t>
            </a:r>
            <a:endParaRPr kumimoji="1" lang="en-US" dirty="0" smtClean="0"/>
          </a:p>
        </p:txBody>
      </p:sp>
      <p:graphicFrame>
        <p:nvGraphicFramePr>
          <p:cNvPr id="1026" name="Object 4"/>
          <p:cNvGraphicFramePr>
            <a:graphicFrameLocks noChangeAspect="1"/>
          </p:cNvGraphicFramePr>
          <p:nvPr/>
        </p:nvGraphicFramePr>
        <p:xfrm>
          <a:off x="1102889" y="1626010"/>
          <a:ext cx="5145087" cy="819150"/>
        </p:xfrm>
        <a:graphic>
          <a:graphicData uri="http://schemas.openxmlformats.org/presentationml/2006/ole">
            <p:oleObj spid="_x0000_s70658" name="Equation" r:id="rId4" imgW="2552400" imgH="482400" progId="Equation.3">
              <p:embed/>
            </p:oleObj>
          </a:graphicData>
        </a:graphic>
      </p:graphicFrame>
      <p:graphicFrame>
        <p:nvGraphicFramePr>
          <p:cNvPr id="1028" name="Object 8"/>
          <p:cNvGraphicFramePr>
            <a:graphicFrameLocks noChangeAspect="1"/>
          </p:cNvGraphicFramePr>
          <p:nvPr/>
        </p:nvGraphicFramePr>
        <p:xfrm>
          <a:off x="1097167" y="2524074"/>
          <a:ext cx="5033962" cy="663575"/>
        </p:xfrm>
        <a:graphic>
          <a:graphicData uri="http://schemas.openxmlformats.org/presentationml/2006/ole">
            <p:oleObj spid="_x0000_s70659" name="Equation" r:id="rId5" imgW="2514600" imgH="393480" progId="Equation.3">
              <p:embed/>
            </p:oleObj>
          </a:graphicData>
        </a:graphic>
      </p:graphicFrame>
      <p:graphicFrame>
        <p:nvGraphicFramePr>
          <p:cNvPr id="69640" name="Object 4"/>
          <p:cNvGraphicFramePr>
            <a:graphicFrameLocks noChangeAspect="1"/>
          </p:cNvGraphicFramePr>
          <p:nvPr/>
        </p:nvGraphicFramePr>
        <p:xfrm>
          <a:off x="1012825" y="3935413"/>
          <a:ext cx="6629400" cy="819150"/>
        </p:xfrm>
        <a:graphic>
          <a:graphicData uri="http://schemas.openxmlformats.org/presentationml/2006/ole">
            <p:oleObj spid="_x0000_s70660" name="Equation" r:id="rId6" imgW="3288960" imgH="482400" progId="Equation.3">
              <p:embed/>
            </p:oleObj>
          </a:graphicData>
        </a:graphic>
      </p:graphicFrame>
      <p:graphicFrame>
        <p:nvGraphicFramePr>
          <p:cNvPr id="69641" name="Object 4"/>
          <p:cNvGraphicFramePr>
            <a:graphicFrameLocks noChangeAspect="1"/>
          </p:cNvGraphicFramePr>
          <p:nvPr/>
        </p:nvGraphicFramePr>
        <p:xfrm>
          <a:off x="1008729" y="4855654"/>
          <a:ext cx="4814888" cy="711200"/>
        </p:xfrm>
        <a:graphic>
          <a:graphicData uri="http://schemas.openxmlformats.org/presentationml/2006/ole">
            <p:oleObj spid="_x0000_s70661" name="Equation" r:id="rId7" imgW="2387520" imgH="41904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Diffusion, transport, and the coupling to fluid energy are all potentially stiff compared to hydrodynamics</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r>
              <a:rPr kumimoji="1" lang="en-US" sz="2000" dirty="0" smtClean="0">
                <a:latin typeface="Arial Narrow" pitchFamily="34" charset="0"/>
              </a:rPr>
              <a:t>For transport we’ll also be gray, but throw in some isotropic scattering:</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Operator split hydro, </a:t>
            </a:r>
            <a:r>
              <a:rPr kumimoji="1" lang="en-US" sz="2000" dirty="0" err="1" smtClean="0">
                <a:latin typeface="Arial Narrow" pitchFamily="34" charset="0"/>
              </a:rPr>
              <a:t>discretize</a:t>
            </a:r>
            <a:r>
              <a:rPr kumimoji="1" lang="en-US" sz="2000" dirty="0" smtClean="0">
                <a:latin typeface="Arial Narrow" pitchFamily="34" charset="0"/>
              </a:rPr>
              <a:t> coupling terms and transport implicitly:</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dirty="0" smtClean="0"/>
          </a:p>
        </p:txBody>
      </p:sp>
      <p:graphicFrame>
        <p:nvGraphicFramePr>
          <p:cNvPr id="1026" name="Object 4"/>
          <p:cNvGraphicFramePr>
            <a:graphicFrameLocks noChangeAspect="1"/>
          </p:cNvGraphicFramePr>
          <p:nvPr/>
        </p:nvGraphicFramePr>
        <p:xfrm>
          <a:off x="1048829" y="1693863"/>
          <a:ext cx="4632325" cy="668337"/>
        </p:xfrm>
        <a:graphic>
          <a:graphicData uri="http://schemas.openxmlformats.org/presentationml/2006/ole">
            <p:oleObj spid="_x0000_s71682" name="Equation" r:id="rId4" imgW="2298600" imgH="393480" progId="Equation.3">
              <p:embed/>
            </p:oleObj>
          </a:graphicData>
        </a:graphic>
      </p:graphicFrame>
      <p:graphicFrame>
        <p:nvGraphicFramePr>
          <p:cNvPr id="1028" name="Object 8"/>
          <p:cNvGraphicFramePr>
            <a:graphicFrameLocks noChangeAspect="1"/>
          </p:cNvGraphicFramePr>
          <p:nvPr/>
        </p:nvGraphicFramePr>
        <p:xfrm>
          <a:off x="1030801" y="2524074"/>
          <a:ext cx="5033962" cy="663575"/>
        </p:xfrm>
        <a:graphic>
          <a:graphicData uri="http://schemas.openxmlformats.org/presentationml/2006/ole">
            <p:oleObj spid="_x0000_s71683" name="Equation" r:id="rId5" imgW="2514600" imgH="393480" progId="Equation.3">
              <p:embed/>
            </p:oleObj>
          </a:graphicData>
        </a:graphic>
      </p:graphicFrame>
      <p:graphicFrame>
        <p:nvGraphicFramePr>
          <p:cNvPr id="69640" name="Object 4"/>
          <p:cNvGraphicFramePr>
            <a:graphicFrameLocks noChangeAspect="1"/>
          </p:cNvGraphicFramePr>
          <p:nvPr/>
        </p:nvGraphicFramePr>
        <p:xfrm>
          <a:off x="1007045" y="3922713"/>
          <a:ext cx="6834187" cy="711200"/>
        </p:xfrm>
        <a:graphic>
          <a:graphicData uri="http://schemas.openxmlformats.org/presentationml/2006/ole">
            <p:oleObj spid="_x0000_s71684" name="Equation" r:id="rId6" imgW="3390840" imgH="419040" progId="Equation.3">
              <p:embed/>
            </p:oleObj>
          </a:graphicData>
        </a:graphic>
      </p:graphicFrame>
      <p:graphicFrame>
        <p:nvGraphicFramePr>
          <p:cNvPr id="69641" name="Object 4"/>
          <p:cNvGraphicFramePr>
            <a:graphicFrameLocks noChangeAspect="1"/>
          </p:cNvGraphicFramePr>
          <p:nvPr/>
        </p:nvGraphicFramePr>
        <p:xfrm>
          <a:off x="964485" y="4767166"/>
          <a:ext cx="4814888" cy="711200"/>
        </p:xfrm>
        <a:graphic>
          <a:graphicData uri="http://schemas.openxmlformats.org/presentationml/2006/ole">
            <p:oleObj spid="_x0000_s71685" name="Equation" r:id="rId7" imgW="2387520" imgH="419040" progId="Equation.3">
              <p:embed/>
            </p:oleObj>
          </a:graphicData>
        </a:graphic>
      </p:graphicFrame>
      <p:graphicFrame>
        <p:nvGraphicFramePr>
          <p:cNvPr id="71686" name="Object 9"/>
          <p:cNvGraphicFramePr>
            <a:graphicFrameLocks noChangeAspect="1"/>
          </p:cNvGraphicFramePr>
          <p:nvPr/>
        </p:nvGraphicFramePr>
        <p:xfrm>
          <a:off x="967145" y="5616575"/>
          <a:ext cx="2381250" cy="668338"/>
        </p:xfrm>
        <a:graphic>
          <a:graphicData uri="http://schemas.openxmlformats.org/presentationml/2006/ole">
            <p:oleObj spid="_x0000_s71686" name="Equation" r:id="rId8" imgW="1180800" imgH="393480" progId="Equation.3">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It’s one thing to talk about solving the coupling implicitly, but how do we actually do it?</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r>
              <a:rPr kumimoji="1" lang="en-US" sz="2000" dirty="0" smtClean="0">
                <a:latin typeface="Arial Narrow" pitchFamily="34" charset="0"/>
              </a:rPr>
              <a:t>Let’s work it through for diffusion.  (Transport can be done in the same way.)  Express the implicit time </a:t>
            </a:r>
            <a:r>
              <a:rPr kumimoji="1" lang="en-US" sz="2000" dirty="0" err="1" smtClean="0">
                <a:latin typeface="Arial Narrow" pitchFamily="34" charset="0"/>
              </a:rPr>
              <a:t>discretization</a:t>
            </a:r>
            <a:r>
              <a:rPr kumimoji="1" lang="en-US" sz="2000" dirty="0" smtClean="0">
                <a:latin typeface="Arial Narrow" pitchFamily="34" charset="0"/>
              </a:rPr>
              <a:t> as a nonlinear system of equations.</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We want to solve this for </a:t>
            </a:r>
            <a:r>
              <a:rPr kumimoji="1" lang="en-US" sz="2000" i="1" dirty="0" smtClean="0">
                <a:latin typeface="Times New Roman" pitchFamily="18" charset="0"/>
                <a:cs typeface="Times New Roman" pitchFamily="18" charset="0"/>
              </a:rPr>
              <a:t>F</a:t>
            </a:r>
            <a:r>
              <a:rPr kumimoji="1" lang="en-US" sz="2000" i="1" baseline="-25000" dirty="0" smtClean="0">
                <a:latin typeface="Times New Roman" pitchFamily="18" charset="0"/>
                <a:cs typeface="Times New Roman" pitchFamily="18" charset="0"/>
              </a:rPr>
              <a:t>T </a:t>
            </a:r>
            <a:r>
              <a:rPr kumimoji="1" lang="en-US" sz="2000" i="1" dirty="0" smtClean="0">
                <a:latin typeface="Times New Roman" pitchFamily="18" charset="0"/>
                <a:cs typeface="Times New Roman" pitchFamily="18" charset="0"/>
              </a:rPr>
              <a:t>= F</a:t>
            </a:r>
            <a:r>
              <a:rPr kumimoji="1" lang="en-US" sz="2000" i="1" baseline="-25000" dirty="0" smtClean="0">
                <a:latin typeface="Times New Roman" pitchFamily="18" charset="0"/>
                <a:cs typeface="Times New Roman" pitchFamily="18" charset="0"/>
              </a:rPr>
              <a:t>R </a:t>
            </a:r>
            <a:r>
              <a:rPr kumimoji="1" lang="en-US" sz="2000" i="1" dirty="0" smtClean="0">
                <a:latin typeface="Times New Roman" pitchFamily="18" charset="0"/>
                <a:cs typeface="Times New Roman" pitchFamily="18" charset="0"/>
              </a:rPr>
              <a:t>= 0</a:t>
            </a:r>
            <a:r>
              <a:rPr kumimoji="1" lang="en-US" sz="2000" dirty="0" smtClean="0">
                <a:latin typeface="Arial Narrow" pitchFamily="34" charset="0"/>
              </a:rPr>
              <a:t>, so form an iterative update using Newton’s method:</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dirty="0" smtClean="0"/>
          </a:p>
        </p:txBody>
      </p:sp>
      <p:graphicFrame>
        <p:nvGraphicFramePr>
          <p:cNvPr id="69641" name="Object 4"/>
          <p:cNvGraphicFramePr>
            <a:graphicFrameLocks noChangeAspect="1"/>
          </p:cNvGraphicFramePr>
          <p:nvPr/>
        </p:nvGraphicFramePr>
        <p:xfrm>
          <a:off x="1276350" y="2162175"/>
          <a:ext cx="4276725" cy="668338"/>
        </p:xfrm>
        <a:graphic>
          <a:graphicData uri="http://schemas.openxmlformats.org/presentationml/2006/ole">
            <p:oleObj spid="_x0000_s72709" name="Equation" r:id="rId4" imgW="2120760" imgH="393480" progId="Equation.3">
              <p:embed/>
            </p:oleObj>
          </a:graphicData>
        </a:graphic>
      </p:graphicFrame>
      <p:graphicFrame>
        <p:nvGraphicFramePr>
          <p:cNvPr id="72710" name="Object 9"/>
          <p:cNvGraphicFramePr>
            <a:graphicFrameLocks noChangeAspect="1"/>
          </p:cNvGraphicFramePr>
          <p:nvPr/>
        </p:nvGraphicFramePr>
        <p:xfrm>
          <a:off x="1266238" y="2754313"/>
          <a:ext cx="6219825" cy="819150"/>
        </p:xfrm>
        <a:graphic>
          <a:graphicData uri="http://schemas.openxmlformats.org/presentationml/2006/ole">
            <p:oleObj spid="_x0000_s72710" name="Equation" r:id="rId5" imgW="3085920" imgH="482400" progId="Equation.3">
              <p:embed/>
            </p:oleObj>
          </a:graphicData>
        </a:graphic>
      </p:graphicFrame>
      <p:graphicFrame>
        <p:nvGraphicFramePr>
          <p:cNvPr id="72711" name="Object 7"/>
          <p:cNvGraphicFramePr>
            <a:graphicFrameLocks noChangeAspect="1"/>
          </p:cNvGraphicFramePr>
          <p:nvPr/>
        </p:nvGraphicFramePr>
        <p:xfrm>
          <a:off x="1690688" y="4527320"/>
          <a:ext cx="3636962" cy="1465263"/>
        </p:xfrm>
        <a:graphic>
          <a:graphicData uri="http://schemas.openxmlformats.org/presentationml/2006/ole">
            <p:oleObj spid="_x0000_s72711" name="Equation" r:id="rId6" imgW="1803240" imgH="863280" progId="Equation.3">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Solve for the Newton updates </a:t>
            </a:r>
            <a:r>
              <a:rPr kumimoji="1" lang="el-GR" dirty="0" smtClean="0"/>
              <a:t>Δ</a:t>
            </a:r>
            <a:r>
              <a:rPr kumimoji="1" lang="en-US" dirty="0" smtClean="0"/>
              <a:t>T and </a:t>
            </a:r>
            <a:r>
              <a:rPr kumimoji="1" lang="el-GR" dirty="0" smtClean="0"/>
              <a:t>Δ</a:t>
            </a:r>
            <a:r>
              <a:rPr kumimoji="1" lang="en-US" dirty="0" smtClean="0"/>
              <a:t>E</a:t>
            </a:r>
            <a:r>
              <a:rPr kumimoji="1" lang="en-US" baseline="-25000" dirty="0" smtClean="0"/>
              <a:t>R</a:t>
            </a:r>
            <a:r>
              <a:rPr kumimoji="1" lang="en-US" dirty="0" smtClean="0"/>
              <a:t> by forming the </a:t>
            </a:r>
            <a:r>
              <a:rPr kumimoji="1" lang="en-US" dirty="0" err="1" smtClean="0"/>
              <a:t>Schur</a:t>
            </a:r>
            <a:r>
              <a:rPr kumimoji="1" lang="en-US" dirty="0" smtClean="0"/>
              <a:t> complement</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The second row is now independent of </a:t>
            </a:r>
            <a:r>
              <a:rPr kumimoji="1" lang="el-GR" sz="2000" i="1" dirty="0" smtClean="0">
                <a:latin typeface="Times New Roman" pitchFamily="18" charset="0"/>
                <a:cs typeface="Times New Roman" pitchFamily="18" charset="0"/>
              </a:rPr>
              <a:t>Δ</a:t>
            </a:r>
            <a:r>
              <a:rPr kumimoji="1" lang="en-US" sz="2000" i="1" dirty="0" smtClean="0">
                <a:latin typeface="Times New Roman" pitchFamily="18" charset="0"/>
                <a:cs typeface="Times New Roman" pitchFamily="18" charset="0"/>
              </a:rPr>
              <a:t>T</a:t>
            </a:r>
            <a:r>
              <a:rPr kumimoji="1" lang="en-US" sz="2000" dirty="0" smtClean="0">
                <a:latin typeface="Arial Narrow" pitchFamily="34" charset="0"/>
              </a:rPr>
              <a:t>.  It is in fact a modified diffusion equation which we can solve for  </a:t>
            </a:r>
            <a:r>
              <a:rPr kumimoji="1" lang="el-GR" sz="2000" i="1" dirty="0" smtClean="0">
                <a:latin typeface="Times New Roman" pitchFamily="18" charset="0"/>
                <a:cs typeface="Times New Roman" pitchFamily="18" charset="0"/>
              </a:rPr>
              <a:t>Δ</a:t>
            </a:r>
            <a:r>
              <a:rPr kumimoji="1" lang="en-US" sz="2000" i="1" dirty="0" smtClean="0">
                <a:latin typeface="Times New Roman" pitchFamily="18" charset="0"/>
                <a:cs typeface="Times New Roman" pitchFamily="18" charset="0"/>
              </a:rPr>
              <a:t>E</a:t>
            </a:r>
            <a:r>
              <a:rPr kumimoji="1" lang="en-US" sz="2000" i="1" baseline="-25000" dirty="0" smtClean="0">
                <a:latin typeface="Times New Roman" pitchFamily="18" charset="0"/>
                <a:cs typeface="Times New Roman" pitchFamily="18" charset="0"/>
              </a:rPr>
              <a:t>R </a:t>
            </a:r>
            <a:r>
              <a:rPr kumimoji="1" lang="en-US" sz="2000" i="1" dirty="0" smtClean="0">
                <a:latin typeface="Times New Roman" pitchFamily="18" charset="0"/>
                <a:cs typeface="Times New Roman" pitchFamily="18" charset="0"/>
              </a:rPr>
              <a:t>= 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n+1 </a:t>
            </a:r>
            <a:r>
              <a:rPr kumimoji="1" lang="en-US" sz="2000" i="1" dirty="0" smtClean="0">
                <a:latin typeface="Times New Roman" pitchFamily="18" charset="0"/>
                <a:cs typeface="Times New Roman" pitchFamily="18" charset="0"/>
              </a:rPr>
              <a:t>– 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 </a:t>
            </a:r>
            <a:r>
              <a:rPr kumimoji="1" lang="en-US" sz="2000" i="1" dirty="0" smtClean="0">
                <a:latin typeface="Times New Roman" pitchFamily="18" charset="0"/>
                <a:cs typeface="Times New Roman" pitchFamily="18" charset="0"/>
              </a:rPr>
              <a:t>.</a:t>
            </a:r>
          </a:p>
          <a:p>
            <a:pPr eaLnBrk="1" hangingPunct="1"/>
            <a:r>
              <a:rPr kumimoji="1" lang="en-US" sz="2000" dirty="0" smtClean="0">
                <a:latin typeface="Arial Narrow" pitchFamily="34" charset="0"/>
              </a:rPr>
              <a:t>We can simplify this by giving a name to a quantity that appears on both sides:</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dirty="0" smtClean="0"/>
          </a:p>
        </p:txBody>
      </p:sp>
      <p:graphicFrame>
        <p:nvGraphicFramePr>
          <p:cNvPr id="72711" name="Object 7"/>
          <p:cNvGraphicFramePr>
            <a:graphicFrameLocks/>
          </p:cNvGraphicFramePr>
          <p:nvPr/>
        </p:nvGraphicFramePr>
        <p:xfrm>
          <a:off x="922338" y="1395413"/>
          <a:ext cx="6919912" cy="1508125"/>
        </p:xfrm>
        <a:graphic>
          <a:graphicData uri="http://schemas.openxmlformats.org/presentationml/2006/ole">
            <p:oleObj spid="_x0000_s73732" name="Equation" r:id="rId4" imgW="4076640" imgH="888840" progId="Equation.3">
              <p:embed/>
            </p:oleObj>
          </a:graphicData>
        </a:graphic>
      </p:graphicFrame>
      <p:graphicFrame>
        <p:nvGraphicFramePr>
          <p:cNvPr id="73733" name="Object 7"/>
          <p:cNvGraphicFramePr>
            <a:graphicFrameLocks/>
          </p:cNvGraphicFramePr>
          <p:nvPr/>
        </p:nvGraphicFramePr>
        <p:xfrm>
          <a:off x="1493838" y="4438650"/>
          <a:ext cx="4725987" cy="1295400"/>
        </p:xfrm>
        <a:graphic>
          <a:graphicData uri="http://schemas.openxmlformats.org/presentationml/2006/ole">
            <p:oleObj spid="_x0000_s73733" name="Equation" r:id="rId5" imgW="2781000" imgH="761760" progId="Equation.3">
              <p:embed/>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Add the updates to the prior values to obtain improved estimates for both radiation and fluid energy</a:t>
            </a:r>
          </a:p>
        </p:txBody>
      </p:sp>
      <p:sp>
        <p:nvSpPr>
          <p:cNvPr id="1033" name="Rectangle 3"/>
          <p:cNvSpPr>
            <a:spLocks noGrp="1" noChangeArrowheads="1"/>
          </p:cNvSpPr>
          <p:nvPr>
            <p:ph type="body" idx="1"/>
          </p:nvPr>
        </p:nvSpPr>
        <p:spPr>
          <a:xfrm>
            <a:off x="520700" y="1219200"/>
            <a:ext cx="8077200" cy="2133600"/>
          </a:xfrm>
        </p:spPr>
        <p:txBody>
          <a:bodyPr/>
          <a:lstStyle/>
          <a:p>
            <a:pPr eaLnBrk="1" hangingPunct="1"/>
            <a:r>
              <a:rPr kumimoji="1" lang="en-US" sz="2000" dirty="0" smtClean="0">
                <a:latin typeface="Arial Narrow" pitchFamily="34" charset="0"/>
              </a:rPr>
              <a:t>For clarity, mark with a ‘*’ all quantities evaluated at the previous iteration.</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Now expand </a:t>
            </a:r>
            <a:r>
              <a:rPr kumimoji="1" lang="en-US" sz="2000" i="1" dirty="0" smtClean="0">
                <a:latin typeface="Times New Roman" pitchFamily="18" charset="0"/>
                <a:cs typeface="Times New Roman" pitchFamily="18" charset="0"/>
              </a:rPr>
              <a:t>F</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a:t>
            </a:r>
            <a:r>
              <a:rPr kumimoji="1" lang="en-US" sz="2000" dirty="0" smtClean="0">
                <a:latin typeface="Arial Narrow" pitchFamily="34" charset="0"/>
              </a:rPr>
              <a:t> and </a:t>
            </a:r>
            <a:r>
              <a:rPr kumimoji="1" lang="en-US" sz="2000" i="1" dirty="0" smtClean="0">
                <a:latin typeface="Times New Roman" pitchFamily="18" charset="0"/>
                <a:cs typeface="Times New Roman" pitchFamily="18" charset="0"/>
              </a:rPr>
              <a:t>F</a:t>
            </a:r>
            <a:r>
              <a:rPr kumimoji="1" lang="en-US" sz="2000" i="1" baseline="-25000" dirty="0" smtClean="0">
                <a:latin typeface="Times New Roman" pitchFamily="18" charset="0"/>
                <a:cs typeface="Times New Roman" pitchFamily="18" charset="0"/>
              </a:rPr>
              <a:t>T</a:t>
            </a:r>
            <a:r>
              <a:rPr kumimoji="1" lang="en-US" sz="2000" i="1" baseline="30000" dirty="0" smtClean="0">
                <a:latin typeface="Times New Roman" pitchFamily="18" charset="0"/>
                <a:cs typeface="Times New Roman" pitchFamily="18" charset="0"/>
              </a:rPr>
              <a:t>*</a:t>
            </a:r>
            <a:r>
              <a:rPr kumimoji="1" lang="en-US" sz="2000" dirty="0" smtClean="0">
                <a:latin typeface="Arial Narrow" pitchFamily="34" charset="0"/>
              </a:rPr>
              <a:t>, making this an equation for</a:t>
            </a:r>
            <a:r>
              <a:rPr kumimoji="1" lang="el-GR" sz="2000" i="1" dirty="0" smtClean="0">
                <a:latin typeface="Times New Roman" pitchFamily="18" charset="0"/>
                <a:cs typeface="Times New Roman" pitchFamily="18" charset="0"/>
              </a:rPr>
              <a:t> </a:t>
            </a:r>
            <a:r>
              <a:rPr kumimoji="1" lang="en-US" sz="2000" i="1" dirty="0" smtClean="0">
                <a:latin typeface="Times New Roman" pitchFamily="18" charset="0"/>
                <a:cs typeface="Times New Roman" pitchFamily="18" charset="0"/>
              </a:rPr>
              <a:t>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n+1 </a:t>
            </a:r>
            <a:r>
              <a:rPr kumimoji="1" lang="en-US" sz="2000" i="1" dirty="0" smtClean="0">
                <a:latin typeface="Times New Roman" pitchFamily="18" charset="0"/>
                <a:cs typeface="Times New Roman" pitchFamily="18" charset="0"/>
              </a:rPr>
              <a:t>= 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 </a:t>
            </a:r>
            <a:r>
              <a:rPr kumimoji="1" lang="en-US" sz="2000" i="1" dirty="0" smtClean="0">
                <a:latin typeface="Times New Roman" pitchFamily="18" charset="0"/>
                <a:cs typeface="Times New Roman" pitchFamily="18" charset="0"/>
              </a:rPr>
              <a:t>+</a:t>
            </a:r>
            <a:r>
              <a:rPr kumimoji="1" lang="el-GR" sz="2000" i="1" dirty="0" smtClean="0">
                <a:latin typeface="Times New Roman" pitchFamily="18" charset="0"/>
                <a:cs typeface="Times New Roman" pitchFamily="18" charset="0"/>
              </a:rPr>
              <a:t> Δ</a:t>
            </a:r>
            <a:r>
              <a:rPr kumimoji="1" lang="en-US" sz="2000" i="1" dirty="0" smtClean="0">
                <a:latin typeface="Times New Roman" pitchFamily="18" charset="0"/>
                <a:cs typeface="Times New Roman" pitchFamily="18" charset="0"/>
              </a:rPr>
              <a:t>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 </a:t>
            </a:r>
            <a:r>
              <a:rPr kumimoji="1" lang="en-US" sz="2000" dirty="0" smtClean="0">
                <a:latin typeface="Times New Roman" pitchFamily="18" charset="0"/>
                <a:cs typeface="Times New Roman" pitchFamily="18" charset="0"/>
              </a:rPr>
              <a:t>:</a:t>
            </a:r>
          </a:p>
          <a:p>
            <a:pPr eaLnBrk="1" hangingPunct="1"/>
            <a:endParaRPr kumimoji="1" lang="en-US" sz="2000" i="1" dirty="0" smtClean="0">
              <a:latin typeface="Times New Roman" pitchFamily="18" charset="0"/>
              <a:cs typeface="Times New Roman" pitchFamily="18" charset="0"/>
            </a:endParaRPr>
          </a:p>
          <a:p>
            <a:pPr eaLnBrk="1" hangingPunct="1"/>
            <a:endParaRPr kumimoji="1" lang="en-US" sz="2000" i="1" dirty="0" smtClean="0">
              <a:latin typeface="Times New Roman" pitchFamily="18" charset="0"/>
              <a:cs typeface="Times New Roman" pitchFamily="18" charset="0"/>
            </a:endParaRPr>
          </a:p>
          <a:p>
            <a:pPr eaLnBrk="1" hangingPunct="1"/>
            <a:endParaRPr kumimoji="1" lang="en-US" sz="2000" i="1" dirty="0" smtClean="0">
              <a:latin typeface="Times New Roman" pitchFamily="18" charset="0"/>
              <a:cs typeface="Times New Roman" pitchFamily="18" charset="0"/>
            </a:endParaRPr>
          </a:p>
          <a:p>
            <a:pPr eaLnBrk="1" hangingPunct="1"/>
            <a:r>
              <a:rPr kumimoji="1" lang="en-US" sz="2000" dirty="0" smtClean="0">
                <a:latin typeface="+mj-lt"/>
                <a:cs typeface="Times New Roman" pitchFamily="18" charset="0"/>
              </a:rPr>
              <a:t>And then do the same thing to </a:t>
            </a:r>
            <a:r>
              <a:rPr kumimoji="1" lang="en-US" sz="2000" i="1" dirty="0" smtClean="0">
                <a:latin typeface="Times New Roman" pitchFamily="18" charset="0"/>
                <a:cs typeface="Times New Roman" pitchFamily="18" charset="0"/>
              </a:rPr>
              <a:t>ΔT</a:t>
            </a:r>
            <a:r>
              <a:rPr kumimoji="1" lang="en-US" sz="2000" dirty="0" smtClean="0">
                <a:latin typeface="+mj-lt"/>
                <a:cs typeface="Times New Roman" pitchFamily="18" charset="0"/>
              </a:rPr>
              <a:t> to get a conservative update for fluid energy:</a:t>
            </a:r>
          </a:p>
          <a:p>
            <a:pPr eaLnBrk="1" hangingPunct="1"/>
            <a:endParaRPr kumimoji="1" lang="en-US" sz="2000" dirty="0" smtClean="0">
              <a:latin typeface="+mj-lt"/>
              <a:cs typeface="Times New Roman" pitchFamily="18" charset="0"/>
            </a:endParaRPr>
          </a:p>
          <a:p>
            <a:pPr eaLnBrk="1" hangingPunct="1"/>
            <a:endParaRPr kumimoji="1" lang="en-US" sz="2000" dirty="0" smtClean="0">
              <a:latin typeface="+mj-lt"/>
              <a:cs typeface="Times New Roman" pitchFamily="18" charset="0"/>
            </a:endParaRPr>
          </a:p>
          <a:p>
            <a:pPr eaLnBrk="1" hangingPunct="1"/>
            <a:r>
              <a:rPr kumimoji="1" lang="en-US" sz="2000" dirty="0" smtClean="0">
                <a:latin typeface="+mj-lt"/>
                <a:cs typeface="Times New Roman" pitchFamily="18" charset="0"/>
              </a:rPr>
              <a:t>For the first iteration, start with </a:t>
            </a:r>
            <a:r>
              <a:rPr kumimoji="1" lang="en-US" sz="2000" i="1" dirty="0" smtClean="0">
                <a:latin typeface="Times New Roman" pitchFamily="18" charset="0"/>
                <a:cs typeface="Times New Roman" pitchFamily="18" charset="0"/>
              </a:rPr>
              <a:t>e</a:t>
            </a:r>
            <a:r>
              <a:rPr kumimoji="1" lang="en-US" sz="2000" i="1" baseline="30000" dirty="0" smtClean="0">
                <a:latin typeface="Times New Roman" pitchFamily="18" charset="0"/>
                <a:cs typeface="Times New Roman" pitchFamily="18" charset="0"/>
              </a:rPr>
              <a:t>*</a:t>
            </a:r>
            <a:r>
              <a:rPr kumimoji="1" lang="en-US" sz="2000" i="1" dirty="0" smtClean="0">
                <a:latin typeface="Times New Roman" pitchFamily="18" charset="0"/>
                <a:cs typeface="Times New Roman" pitchFamily="18" charset="0"/>
              </a:rPr>
              <a:t> = e</a:t>
            </a:r>
            <a:r>
              <a:rPr kumimoji="1" lang="en-US" sz="2000" i="1" baseline="30000" dirty="0" smtClean="0">
                <a:latin typeface="Times New Roman" pitchFamily="18" charset="0"/>
                <a:cs typeface="Times New Roman" pitchFamily="18" charset="0"/>
              </a:rPr>
              <a:t>–</a:t>
            </a:r>
            <a:r>
              <a:rPr kumimoji="1" lang="en-US" sz="2000" i="1" dirty="0" smtClean="0">
                <a:latin typeface="Times New Roman" pitchFamily="18" charset="0"/>
                <a:cs typeface="Times New Roman" pitchFamily="18" charset="0"/>
              </a:rPr>
              <a:t> </a:t>
            </a:r>
            <a:r>
              <a:rPr kumimoji="1" lang="en-US" sz="2000" dirty="0" smtClean="0">
                <a:latin typeface="+mj-lt"/>
                <a:cs typeface="Times New Roman" pitchFamily="18" charset="0"/>
              </a:rPr>
              <a:t>and </a:t>
            </a:r>
            <a:r>
              <a:rPr kumimoji="1" lang="en-US" sz="2000" i="1" dirty="0" smtClean="0">
                <a:latin typeface="Times New Roman" pitchFamily="18" charset="0"/>
                <a:cs typeface="Times New Roman" pitchFamily="18" charset="0"/>
              </a:rPr>
              <a:t>E</a:t>
            </a:r>
            <a:r>
              <a:rPr kumimoji="1" lang="en-US" sz="2000" i="1" baseline="-25000" dirty="0" smtClean="0">
                <a:latin typeface="Times New Roman" pitchFamily="18" charset="0"/>
                <a:cs typeface="Times New Roman" pitchFamily="18" charset="0"/>
              </a:rPr>
              <a:t>R</a:t>
            </a:r>
            <a:r>
              <a:rPr kumimoji="1" lang="en-US" sz="2000" i="1" baseline="30000" dirty="0" smtClean="0">
                <a:latin typeface="Times New Roman" pitchFamily="18" charset="0"/>
                <a:cs typeface="Times New Roman" pitchFamily="18" charset="0"/>
              </a:rPr>
              <a:t>*</a:t>
            </a:r>
            <a:r>
              <a:rPr kumimoji="1" lang="en-US" sz="2000" i="1" dirty="0" smtClean="0">
                <a:latin typeface="Times New Roman" pitchFamily="18" charset="0"/>
                <a:cs typeface="Times New Roman" pitchFamily="18" charset="0"/>
              </a:rPr>
              <a:t> = </a:t>
            </a:r>
            <a:r>
              <a:rPr kumimoji="1" lang="en-US" sz="2000" i="1" dirty="0" err="1" smtClean="0">
                <a:latin typeface="Times New Roman" pitchFamily="18" charset="0"/>
                <a:cs typeface="Times New Roman" pitchFamily="18" charset="0"/>
              </a:rPr>
              <a:t>E</a:t>
            </a:r>
            <a:r>
              <a:rPr kumimoji="1" lang="en-US" sz="2000" i="1" baseline="-25000" dirty="0" err="1" smtClean="0">
                <a:latin typeface="Times New Roman" pitchFamily="18" charset="0"/>
                <a:cs typeface="Times New Roman" pitchFamily="18" charset="0"/>
              </a:rPr>
              <a:t>R</a:t>
            </a:r>
            <a:r>
              <a:rPr kumimoji="1" lang="en-US" sz="2000" i="1" baseline="30000" dirty="0" err="1" smtClean="0">
                <a:latin typeface="Times New Roman" pitchFamily="18" charset="0"/>
                <a:cs typeface="Times New Roman" pitchFamily="18" charset="0"/>
              </a:rPr>
              <a:t>n</a:t>
            </a:r>
            <a:r>
              <a:rPr kumimoji="1" lang="en-US" sz="2000" dirty="0" smtClean="0">
                <a:latin typeface="+mj-lt"/>
                <a:cs typeface="Times New Roman" pitchFamily="18" charset="0"/>
              </a:rPr>
              <a:t>.  If we want to do more iterations, the </a:t>
            </a:r>
            <a:r>
              <a:rPr kumimoji="1" lang="en-US" sz="2000" i="1" dirty="0" smtClean="0">
                <a:latin typeface="Times New Roman" pitchFamily="18" charset="0"/>
                <a:cs typeface="Times New Roman" pitchFamily="18" charset="0"/>
              </a:rPr>
              <a:t>n+1</a:t>
            </a:r>
            <a:r>
              <a:rPr kumimoji="1" lang="en-US" sz="2000" dirty="0" smtClean="0">
                <a:latin typeface="+mj-lt"/>
                <a:cs typeface="Times New Roman" pitchFamily="18" charset="0"/>
              </a:rPr>
              <a:t> quantities here become the new * quantities for the next pass.</a:t>
            </a:r>
            <a:endParaRPr kumimoji="1" lang="en-US" dirty="0" smtClean="0"/>
          </a:p>
        </p:txBody>
      </p:sp>
      <p:graphicFrame>
        <p:nvGraphicFramePr>
          <p:cNvPr id="74757" name="Object 5"/>
          <p:cNvGraphicFramePr>
            <a:graphicFrameLocks/>
          </p:cNvGraphicFramePr>
          <p:nvPr/>
        </p:nvGraphicFramePr>
        <p:xfrm>
          <a:off x="770428" y="3264215"/>
          <a:ext cx="7304088" cy="819150"/>
        </p:xfrm>
        <a:graphic>
          <a:graphicData uri="http://schemas.openxmlformats.org/presentationml/2006/ole">
            <p:oleObj spid="_x0000_s74757" name="Equation" r:id="rId4" imgW="4305240" imgH="482400" progId="Equation.3">
              <p:embed/>
            </p:oleObj>
          </a:graphicData>
        </a:graphic>
      </p:graphicFrame>
      <p:graphicFrame>
        <p:nvGraphicFramePr>
          <p:cNvPr id="74758" name="Object 6"/>
          <p:cNvGraphicFramePr>
            <a:graphicFrameLocks/>
          </p:cNvGraphicFramePr>
          <p:nvPr/>
        </p:nvGraphicFramePr>
        <p:xfrm>
          <a:off x="768811" y="1783890"/>
          <a:ext cx="5795962" cy="819150"/>
        </p:xfrm>
        <a:graphic>
          <a:graphicData uri="http://schemas.openxmlformats.org/presentationml/2006/ole">
            <p:oleObj spid="_x0000_s74758" name="Equation" r:id="rId5" imgW="3416040" imgH="482400" progId="Equation.3">
              <p:embed/>
            </p:oleObj>
          </a:graphicData>
        </a:graphic>
      </p:graphicFrame>
      <p:graphicFrame>
        <p:nvGraphicFramePr>
          <p:cNvPr id="74759" name="Object 7"/>
          <p:cNvGraphicFramePr>
            <a:graphicFrameLocks/>
          </p:cNvGraphicFramePr>
          <p:nvPr/>
        </p:nvGraphicFramePr>
        <p:xfrm>
          <a:off x="857686" y="4736646"/>
          <a:ext cx="5172075" cy="387350"/>
        </p:xfrm>
        <a:graphic>
          <a:graphicData uri="http://schemas.openxmlformats.org/presentationml/2006/ole">
            <p:oleObj spid="_x0000_s74759" name="Equation" r:id="rId6" imgW="3047760" imgH="228600" progId="Equation.3">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smtClean="0"/>
              <a:t>Implicit coupling works out the same way for transport: we get a modified transport equation</a:t>
            </a:r>
            <a:endParaRPr lang="en-US" dirty="0"/>
          </a:p>
        </p:txBody>
      </p:sp>
      <p:graphicFrame>
        <p:nvGraphicFramePr>
          <p:cNvPr id="75780" name="Object 4"/>
          <p:cNvGraphicFramePr>
            <a:graphicFrameLocks/>
          </p:cNvGraphicFramePr>
          <p:nvPr/>
        </p:nvGraphicFramePr>
        <p:xfrm>
          <a:off x="600075" y="2209952"/>
          <a:ext cx="7923213" cy="712787"/>
        </p:xfrm>
        <a:graphic>
          <a:graphicData uri="http://schemas.openxmlformats.org/presentationml/2006/ole">
            <p:oleObj spid="_x0000_s75780" name="Equation" r:id="rId3" imgW="4965480" imgH="419040" progId="Equation.3">
              <p:embed/>
            </p:oleObj>
          </a:graphicData>
        </a:graphic>
      </p:graphicFrame>
      <p:graphicFrame>
        <p:nvGraphicFramePr>
          <p:cNvPr id="75781" name="Object 5"/>
          <p:cNvGraphicFramePr>
            <a:graphicFrameLocks/>
          </p:cNvGraphicFramePr>
          <p:nvPr/>
        </p:nvGraphicFramePr>
        <p:xfrm>
          <a:off x="650781" y="3181150"/>
          <a:ext cx="5172075" cy="387350"/>
        </p:xfrm>
        <a:graphic>
          <a:graphicData uri="http://schemas.openxmlformats.org/presentationml/2006/ole">
            <p:oleObj spid="_x0000_s75781" name="Equation" r:id="rId4" imgW="3047760" imgH="228600" progId="Equation.3">
              <p:embed/>
            </p:oleObj>
          </a:graphicData>
        </a:graphic>
      </p:graphicFrame>
      <p:graphicFrame>
        <p:nvGraphicFramePr>
          <p:cNvPr id="75782" name="Object 6"/>
          <p:cNvGraphicFramePr>
            <a:graphicFrameLocks noChangeAspect="1"/>
          </p:cNvGraphicFramePr>
          <p:nvPr/>
        </p:nvGraphicFramePr>
        <p:xfrm>
          <a:off x="620201" y="3832020"/>
          <a:ext cx="2381250" cy="668338"/>
        </p:xfrm>
        <a:graphic>
          <a:graphicData uri="http://schemas.openxmlformats.org/presentationml/2006/ole">
            <p:oleObj spid="_x0000_s75782" name="Equation" r:id="rId5" imgW="1180800" imgH="393480" progId="Equation.3">
              <p:embed/>
            </p:oleObj>
          </a:graphicData>
        </a:graphic>
      </p:graphicFrame>
      <p:sp>
        <p:nvSpPr>
          <p:cNvPr id="10" name="Rectangle 3"/>
          <p:cNvSpPr txBox="1">
            <a:spLocks noChangeArrowheads="1"/>
          </p:cNvSpPr>
          <p:nvPr/>
        </p:nvSpPr>
        <p:spPr bwMode="auto">
          <a:xfrm>
            <a:off x="513327" y="1337184"/>
            <a:ext cx="7849010" cy="373640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342900" indent="-342900">
              <a:buFont typeface="Wingdings" pitchFamily="2" charset="2"/>
              <a:buChar char="§"/>
            </a:pPr>
            <a:r>
              <a:rPr lang="en-US" sz="2000" dirty="0" smtClean="0"/>
              <a:t>The </a:t>
            </a:r>
            <a:r>
              <a:rPr lang="en-US" sz="2000" dirty="0"/>
              <a:t>main difference from diffusion is that the implicit effect of absorption and re-emission appears in </a:t>
            </a:r>
            <a:r>
              <a:rPr lang="en-US" sz="2000" dirty="0" smtClean="0"/>
              <a:t>the effective </a:t>
            </a:r>
            <a:r>
              <a:rPr lang="en-US" sz="2000" dirty="0"/>
              <a:t>transport equation as isotropic scattering</a:t>
            </a:r>
            <a:r>
              <a:rPr lang="en-US" sz="2000" dirty="0" smtClean="0"/>
              <a:t>.</a:t>
            </a:r>
          </a:p>
          <a:p>
            <a:pPr marL="342900" indent="-342900">
              <a:buFont typeface="Wingdings" pitchFamily="2" charset="2"/>
              <a:buChar char="§"/>
            </a:pPr>
            <a:endParaRPr kumimoji="1" lang="en-US" sz="2000" b="0" i="0" u="none" strike="noStrike" kern="0" cap="none" spc="0" normalizeH="0" baseline="0" noProof="0" dirty="0">
              <a:ln>
                <a:noFill/>
              </a:ln>
              <a:solidFill>
                <a:schemeClr val="tx1"/>
              </a:solidFill>
              <a:effectLst/>
              <a:uLnTx/>
              <a:uFillTx/>
              <a:latin typeface="+mn-lt"/>
              <a:ea typeface="+mn-ea"/>
              <a:cs typeface="+mn-cs"/>
            </a:endParaRPr>
          </a:p>
          <a:p>
            <a:pPr marL="342900" indent="-342900">
              <a:buFont typeface="Wingdings" pitchFamily="2" charset="2"/>
              <a:buChar char="§"/>
            </a:pPr>
            <a:endParaRPr lang="en-US" sz="2000" kern="0" dirty="0" smtClean="0">
              <a:latin typeface="+mn-lt"/>
              <a:ea typeface="+mn-ea"/>
            </a:endParaRPr>
          </a:p>
          <a:p>
            <a:pPr marL="342900" indent="-342900">
              <a:buFont typeface="Wingdings" pitchFamily="2" charset="2"/>
              <a:buChar char="§"/>
            </a:pPr>
            <a:endParaRPr kumimoji="1" lang="en-US" sz="2000" b="0" i="0" u="none" strike="noStrike" kern="0" cap="none" spc="0" normalizeH="0" baseline="0" noProof="0" dirty="0">
              <a:ln>
                <a:noFill/>
              </a:ln>
              <a:solidFill>
                <a:schemeClr val="tx1"/>
              </a:solidFill>
              <a:effectLst/>
              <a:uLnTx/>
              <a:uFillTx/>
              <a:latin typeface="+mn-lt"/>
              <a:ea typeface="+mn-ea"/>
              <a:cs typeface="+mn-cs"/>
            </a:endParaRPr>
          </a:p>
          <a:p>
            <a:pPr marL="342900" indent="-342900">
              <a:buFont typeface="Wingdings" pitchFamily="2" charset="2"/>
              <a:buChar char="§"/>
            </a:pPr>
            <a:endParaRPr lang="en-US" sz="2000" kern="0" dirty="0" smtClean="0">
              <a:latin typeface="+mn-lt"/>
              <a:ea typeface="+mn-ea"/>
            </a:endParaRPr>
          </a:p>
          <a:p>
            <a:pPr marL="342900" indent="-342900">
              <a:buFont typeface="Wingdings" pitchFamily="2" charset="2"/>
              <a:buChar char="§"/>
            </a:pPr>
            <a:endParaRPr kumimoji="1" lang="en-US" sz="2000" b="0" i="0" u="none" strike="noStrike" kern="0" cap="none" spc="0" normalizeH="0" baseline="0" noProof="0" dirty="0">
              <a:ln>
                <a:noFill/>
              </a:ln>
              <a:solidFill>
                <a:schemeClr val="tx1"/>
              </a:solidFill>
              <a:effectLst/>
              <a:uLnTx/>
              <a:uFillTx/>
              <a:latin typeface="+mn-lt"/>
              <a:ea typeface="+mn-ea"/>
              <a:cs typeface="+mn-cs"/>
            </a:endParaRPr>
          </a:p>
          <a:p>
            <a:pPr marL="342900" indent="-342900">
              <a:buFont typeface="Wingdings" pitchFamily="2" charset="2"/>
              <a:buChar char="§"/>
            </a:pPr>
            <a:endParaRPr lang="en-US" sz="2000" kern="0" dirty="0" smtClean="0">
              <a:latin typeface="+mn-lt"/>
              <a:ea typeface="+mn-ea"/>
            </a:endParaRPr>
          </a:p>
          <a:p>
            <a:pPr marL="342900" indent="-342900">
              <a:buFont typeface="Wingdings" pitchFamily="2" charset="2"/>
              <a:buChar char="§"/>
            </a:pPr>
            <a:endParaRPr kumimoji="1" lang="en-US" sz="2000" b="0" i="0" u="none" strike="noStrike" kern="0" cap="none" spc="0" normalizeH="0" baseline="0" noProof="0" dirty="0">
              <a:ln>
                <a:noFill/>
              </a:ln>
              <a:solidFill>
                <a:schemeClr val="tx1"/>
              </a:solidFill>
              <a:effectLst/>
              <a:uLnTx/>
              <a:uFillTx/>
              <a:latin typeface="+mj-lt"/>
              <a:ea typeface="+mn-ea"/>
              <a:cs typeface="+mn-cs"/>
            </a:endParaRPr>
          </a:p>
          <a:p>
            <a:pPr marL="342900" indent="-342900">
              <a:buFont typeface="Wingdings" pitchFamily="2" charset="2"/>
              <a:buChar char="§"/>
            </a:pPr>
            <a:r>
              <a:rPr lang="en-US" sz="2000" kern="0" dirty="0" smtClean="0">
                <a:latin typeface="+mj-lt"/>
                <a:ea typeface="+mn-ea"/>
              </a:rPr>
              <a:t>We can simplify the transport equation by gathering like terms together:</a:t>
            </a:r>
            <a:endParaRPr kumimoji="1" lang="en-US" sz="2400" b="0" i="0" u="none" strike="noStrike" kern="0" cap="none" spc="0" normalizeH="0" baseline="0" noProof="0" dirty="0" smtClean="0">
              <a:ln>
                <a:noFill/>
              </a:ln>
              <a:solidFill>
                <a:schemeClr val="tx1"/>
              </a:solidFill>
              <a:effectLst/>
              <a:uLnTx/>
              <a:uFillTx/>
              <a:latin typeface="+mj-lt"/>
              <a:ea typeface="+mn-ea"/>
              <a:cs typeface="+mn-cs"/>
            </a:endParaRPr>
          </a:p>
        </p:txBody>
      </p:sp>
      <p:graphicFrame>
        <p:nvGraphicFramePr>
          <p:cNvPr id="75783" name="Object 4"/>
          <p:cNvGraphicFramePr>
            <a:graphicFrameLocks/>
          </p:cNvGraphicFramePr>
          <p:nvPr/>
        </p:nvGraphicFramePr>
        <p:xfrm>
          <a:off x="688454" y="5190659"/>
          <a:ext cx="4357687" cy="712787"/>
        </p:xfrm>
        <a:graphic>
          <a:graphicData uri="http://schemas.openxmlformats.org/presentationml/2006/ole">
            <p:oleObj spid="_x0000_s75783" name="Equation" r:id="rId6" imgW="2730240" imgH="419040" progId="Equation.3">
              <p:embed/>
            </p:oleObj>
          </a:graphicData>
        </a:graphic>
      </p:graphicFrame>
      <p:graphicFrame>
        <p:nvGraphicFramePr>
          <p:cNvPr id="75784" name="Object 4"/>
          <p:cNvGraphicFramePr>
            <a:graphicFrameLocks/>
          </p:cNvGraphicFramePr>
          <p:nvPr/>
        </p:nvGraphicFramePr>
        <p:xfrm>
          <a:off x="6297286" y="5132642"/>
          <a:ext cx="2392362" cy="909638"/>
        </p:xfrm>
        <a:graphic>
          <a:graphicData uri="http://schemas.openxmlformats.org/presentationml/2006/ole">
            <p:oleObj spid="_x0000_s75784" name="Equation" r:id="rId7" imgW="1498320" imgH="533160" progId="Equation.3">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p:txBody>
          <a:bodyPr/>
          <a:lstStyle/>
          <a:p>
            <a:pPr eaLnBrk="1" hangingPunct="1"/>
            <a:r>
              <a:rPr kumimoji="1" lang="en-US" dirty="0" smtClean="0"/>
              <a:t>So time </a:t>
            </a:r>
            <a:r>
              <a:rPr kumimoji="1" lang="en-US" dirty="0" err="1" smtClean="0"/>
              <a:t>discretization</a:t>
            </a:r>
            <a:r>
              <a:rPr kumimoji="1" lang="en-US" dirty="0" smtClean="0"/>
              <a:t> and implicit coupling modify diffusion and transport, but don’t change their nature</a:t>
            </a:r>
          </a:p>
        </p:txBody>
      </p:sp>
      <p:sp>
        <p:nvSpPr>
          <p:cNvPr id="1033" name="Rectangle 3"/>
          <p:cNvSpPr>
            <a:spLocks noGrp="1" noChangeArrowheads="1"/>
          </p:cNvSpPr>
          <p:nvPr>
            <p:ph type="body" idx="1"/>
          </p:nvPr>
        </p:nvSpPr>
        <p:spPr>
          <a:xfrm>
            <a:off x="520700" y="1329810"/>
            <a:ext cx="8077200" cy="2133600"/>
          </a:xfrm>
        </p:spPr>
        <p:txBody>
          <a:bodyPr/>
          <a:lstStyle/>
          <a:p>
            <a:pPr eaLnBrk="1" hangingPunct="1"/>
            <a:r>
              <a:rPr kumimoji="1" lang="en-US" sz="2000" dirty="0" smtClean="0">
                <a:latin typeface="Arial Narrow" pitchFamily="34" charset="0"/>
              </a:rPr>
              <a:t>Diffusion is still a diffusion equation.  It must be solved implicitly, and will couple together all the active cells of the mesh, but this is a standard PDE in a form supported by a variety of solver libraries.  Solvers based on </a:t>
            </a:r>
            <a:r>
              <a:rPr kumimoji="1" lang="en-US" sz="2000" dirty="0" err="1" smtClean="0">
                <a:latin typeface="Arial Narrow" pitchFamily="34" charset="0"/>
              </a:rPr>
              <a:t>multigrid</a:t>
            </a:r>
            <a:r>
              <a:rPr kumimoji="1" lang="en-US" sz="2000" dirty="0" smtClean="0">
                <a:latin typeface="Arial Narrow" pitchFamily="34" charset="0"/>
              </a:rPr>
              <a:t> methods can give nearly optimal scaling on large parallel machines.  It’s still a hard problem, but it’s a </a:t>
            </a:r>
            <a:r>
              <a:rPr kumimoji="1" lang="en-US" sz="2000" b="1" dirty="0" smtClean="0">
                <a:latin typeface="Arial Narrow" pitchFamily="34" charset="0"/>
              </a:rPr>
              <a:t>known</a:t>
            </a:r>
            <a:r>
              <a:rPr kumimoji="1" lang="en-US" sz="2000" dirty="0" smtClean="0">
                <a:latin typeface="Arial Narrow" pitchFamily="34" charset="0"/>
              </a:rPr>
              <a:t> hard problem!</a:t>
            </a:r>
          </a:p>
          <a:p>
            <a:pPr eaLnBrk="1" hangingPunct="1"/>
            <a:r>
              <a:rPr kumimoji="1" lang="en-US" sz="2000" dirty="0" smtClean="0">
                <a:latin typeface="Arial Narrow" pitchFamily="34" charset="0"/>
              </a:rPr>
              <a:t>Transport is still transport.  The implicit coupling introduces an effective scattering term even if there is no physical scattering in the problem.</a:t>
            </a:r>
          </a:p>
          <a:p>
            <a:pPr eaLnBrk="1" hangingPunct="1"/>
            <a:r>
              <a:rPr kumimoji="1" lang="en-US" sz="2000" dirty="0" smtClean="0">
                <a:latin typeface="Arial Narrow" pitchFamily="34" charset="0"/>
              </a:rPr>
              <a:t>The transport equation can be solved by sweeping from upstream to downstream in each ordinate direction.  We continue sweeping until the coupling from boundaries and scattering has converged.</a:t>
            </a:r>
          </a:p>
          <a:p>
            <a:pPr eaLnBrk="1" hangingPunct="1"/>
            <a:r>
              <a:rPr kumimoji="1" lang="en-US" sz="2000" dirty="0" smtClean="0">
                <a:latin typeface="Arial Narrow" pitchFamily="34" charset="0"/>
              </a:rPr>
              <a:t>If the scattering term is strong then convergence may be slow.  We can accelerate it by conjugate gradient, or by Diffusion Synthetic Acceleration (DSA).</a:t>
            </a:r>
          </a:p>
          <a:p>
            <a:pPr eaLnBrk="1" hangingPunct="1"/>
            <a:endParaRPr kumimoji="1" lang="en-US" dirty="0" smtClean="0"/>
          </a:p>
        </p:txBody>
      </p:sp>
      <p:sp>
        <p:nvSpPr>
          <p:cNvPr id="7" name="TextBox 6"/>
          <p:cNvSpPr txBox="1"/>
          <p:nvPr/>
        </p:nvSpPr>
        <p:spPr>
          <a:xfrm>
            <a:off x="1614786" y="5384375"/>
            <a:ext cx="6017482" cy="707886"/>
          </a:xfrm>
          <a:prstGeom prst="rect">
            <a:avLst/>
          </a:prstGeom>
          <a:solidFill>
            <a:srgbClr val="FFFF00"/>
          </a:solidFill>
        </p:spPr>
        <p:txBody>
          <a:bodyPr wrap="square" rtlCol="0">
            <a:spAutoFit/>
          </a:bodyPr>
          <a:lstStyle/>
          <a:p>
            <a:pPr eaLnBrk="1" hangingPunct="1"/>
            <a:r>
              <a:rPr lang="en-US" sz="2000" dirty="0" smtClean="0">
                <a:cs typeface="Times New Roman" pitchFamily="18" charset="0"/>
              </a:rPr>
              <a:t>For transport, </a:t>
            </a:r>
            <a:r>
              <a:rPr lang="en-US" sz="2000" dirty="0">
                <a:cs typeface="Times New Roman" pitchFamily="18" charset="0"/>
              </a:rPr>
              <a:t>sweeps remain the computational </a:t>
            </a:r>
            <a:r>
              <a:rPr lang="en-US" sz="2000" dirty="0" smtClean="0">
                <a:cs typeface="Times New Roman" pitchFamily="18" charset="0"/>
              </a:rPr>
              <a:t>bottleneck.  </a:t>
            </a:r>
            <a:r>
              <a:rPr lang="en-US" sz="2000" dirty="0">
                <a:cs typeface="Times New Roman" pitchFamily="18" charset="0"/>
              </a:rPr>
              <a:t>Their sequential nature also makes them tricky to parallelize.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159774"/>
            <a:ext cx="6781800" cy="809625"/>
          </a:xfrm>
        </p:spPr>
        <p:txBody>
          <a:bodyPr/>
          <a:lstStyle/>
          <a:p>
            <a:r>
              <a:rPr lang="en-US" dirty="0" smtClean="0"/>
              <a:t>Parallel transport sweeps introduce dependencies, so processors can’t all do the same thing at once</a:t>
            </a:r>
            <a:endParaRPr lang="en-US" dirty="0"/>
          </a:p>
        </p:txBody>
      </p:sp>
      <p:sp>
        <p:nvSpPr>
          <p:cNvPr id="49155" name="Rectangle 3"/>
          <p:cNvSpPr>
            <a:spLocks noGrp="1" noChangeArrowheads="1"/>
          </p:cNvSpPr>
          <p:nvPr>
            <p:ph type="body" idx="1"/>
          </p:nvPr>
        </p:nvSpPr>
        <p:spPr/>
        <p:txBody>
          <a:bodyPr/>
          <a:lstStyle/>
          <a:p>
            <a:r>
              <a:rPr lang="en-US" sz="2000" dirty="0">
                <a:latin typeface="+mj-lt"/>
              </a:rPr>
              <a:t>To sweep a single ordinate, a grid needs information from the grids on its upstream faces</a:t>
            </a:r>
          </a:p>
          <a:p>
            <a:r>
              <a:rPr lang="en-US" sz="2000" dirty="0">
                <a:latin typeface="+mj-lt"/>
              </a:rPr>
              <a:t>Different grids sweep different ordinates at the same time</a:t>
            </a:r>
          </a:p>
        </p:txBody>
      </p:sp>
      <p:sp>
        <p:nvSpPr>
          <p:cNvPr id="49156" name="Text Box 4"/>
          <p:cNvSpPr txBox="1">
            <a:spLocks noChangeArrowheads="1"/>
          </p:cNvSpPr>
          <p:nvPr/>
        </p:nvSpPr>
        <p:spPr bwMode="auto">
          <a:xfrm>
            <a:off x="914400" y="3502746"/>
            <a:ext cx="2873375" cy="1938992"/>
          </a:xfrm>
          <a:prstGeom prst="rect">
            <a:avLst/>
          </a:prstGeom>
          <a:noFill/>
          <a:ln w="12700">
            <a:noFill/>
            <a:miter lim="800000"/>
            <a:headEnd/>
            <a:tailEnd/>
          </a:ln>
          <a:effectLst/>
        </p:spPr>
        <p:txBody>
          <a:bodyPr>
            <a:spAutoFit/>
          </a:bodyPr>
          <a:lstStyle/>
          <a:p>
            <a:pPr algn="l">
              <a:spcBef>
                <a:spcPct val="50000"/>
              </a:spcBef>
            </a:pPr>
            <a:r>
              <a:rPr lang="en-US" b="1" dirty="0">
                <a:latin typeface="+mj-lt"/>
              </a:rPr>
              <a:t>2D Cartesian, first quadrant only of S</a:t>
            </a:r>
            <a:r>
              <a:rPr lang="en-US" b="1" baseline="-25000" dirty="0">
                <a:latin typeface="+mj-lt"/>
              </a:rPr>
              <a:t>4</a:t>
            </a:r>
            <a:r>
              <a:rPr lang="en-US" b="1" dirty="0">
                <a:latin typeface="+mj-lt"/>
              </a:rPr>
              <a:t> ordinate set:  13 </a:t>
            </a:r>
            <a:r>
              <a:rPr lang="en-US" b="1" dirty="0" smtClean="0">
                <a:latin typeface="+mj-lt"/>
              </a:rPr>
              <a:t>parallel stages to get through </a:t>
            </a:r>
            <a:r>
              <a:rPr lang="en-US" b="1" dirty="0">
                <a:latin typeface="+mj-lt"/>
              </a:rPr>
              <a:t>3 ordinates</a:t>
            </a:r>
          </a:p>
        </p:txBody>
      </p:sp>
      <p:pic>
        <p:nvPicPr>
          <p:cNvPr id="49158" name="Picture 6" descr="pipe0"/>
          <p:cNvPicPr>
            <a:picLocks noChangeAspect="1" noChangeArrowheads="1"/>
          </p:cNvPicPr>
          <p:nvPr/>
        </p:nvPicPr>
        <p:blipFill>
          <a:blip r:embed="rId2" cstate="print"/>
          <a:srcRect/>
          <a:stretch>
            <a:fillRect/>
          </a:stretch>
        </p:blipFill>
        <p:spPr bwMode="auto">
          <a:xfrm>
            <a:off x="4495800" y="3048000"/>
            <a:ext cx="3292475" cy="3292475"/>
          </a:xfrm>
          <a:prstGeom prst="rect">
            <a:avLst/>
          </a:prstGeom>
          <a:noFill/>
        </p:spPr>
      </p:pic>
      <p:pic>
        <p:nvPicPr>
          <p:cNvPr id="49159" name="Picture 7" descr="pipe1"/>
          <p:cNvPicPr>
            <a:picLocks noChangeAspect="1" noChangeArrowheads="1"/>
          </p:cNvPicPr>
          <p:nvPr/>
        </p:nvPicPr>
        <p:blipFill>
          <a:blip r:embed="rId3" cstate="print"/>
          <a:srcRect/>
          <a:stretch>
            <a:fillRect/>
          </a:stretch>
        </p:blipFill>
        <p:spPr bwMode="auto">
          <a:xfrm>
            <a:off x="4495800" y="3048000"/>
            <a:ext cx="3292475" cy="3292475"/>
          </a:xfrm>
          <a:prstGeom prst="rect">
            <a:avLst/>
          </a:prstGeom>
          <a:noFill/>
        </p:spPr>
      </p:pic>
      <p:pic>
        <p:nvPicPr>
          <p:cNvPr id="49160" name="Picture 8" descr="pipe2"/>
          <p:cNvPicPr>
            <a:picLocks noChangeAspect="1" noChangeArrowheads="1"/>
          </p:cNvPicPr>
          <p:nvPr/>
        </p:nvPicPr>
        <p:blipFill>
          <a:blip r:embed="rId4" cstate="print"/>
          <a:srcRect/>
          <a:stretch>
            <a:fillRect/>
          </a:stretch>
        </p:blipFill>
        <p:spPr bwMode="auto">
          <a:xfrm>
            <a:off x="4495800" y="3048000"/>
            <a:ext cx="3292475" cy="3292475"/>
          </a:xfrm>
          <a:prstGeom prst="rect">
            <a:avLst/>
          </a:prstGeom>
          <a:noFill/>
        </p:spPr>
      </p:pic>
      <p:pic>
        <p:nvPicPr>
          <p:cNvPr id="49161" name="Picture 9" descr="pipe3"/>
          <p:cNvPicPr>
            <a:picLocks noChangeAspect="1" noChangeArrowheads="1"/>
          </p:cNvPicPr>
          <p:nvPr/>
        </p:nvPicPr>
        <p:blipFill>
          <a:blip r:embed="rId5" cstate="print"/>
          <a:srcRect/>
          <a:stretch>
            <a:fillRect/>
          </a:stretch>
        </p:blipFill>
        <p:spPr bwMode="auto">
          <a:xfrm>
            <a:off x="4495800" y="3048000"/>
            <a:ext cx="3292475" cy="3292475"/>
          </a:xfrm>
          <a:prstGeom prst="rect">
            <a:avLst/>
          </a:prstGeom>
          <a:noFill/>
        </p:spPr>
      </p:pic>
      <p:pic>
        <p:nvPicPr>
          <p:cNvPr id="49162" name="Picture 10" descr="pipe4"/>
          <p:cNvPicPr>
            <a:picLocks noChangeAspect="1" noChangeArrowheads="1"/>
          </p:cNvPicPr>
          <p:nvPr/>
        </p:nvPicPr>
        <p:blipFill>
          <a:blip r:embed="rId6" cstate="print"/>
          <a:srcRect/>
          <a:stretch>
            <a:fillRect/>
          </a:stretch>
        </p:blipFill>
        <p:spPr bwMode="auto">
          <a:xfrm>
            <a:off x="4495800" y="3048000"/>
            <a:ext cx="3292475" cy="3292475"/>
          </a:xfrm>
          <a:prstGeom prst="rect">
            <a:avLst/>
          </a:prstGeom>
          <a:noFill/>
        </p:spPr>
      </p:pic>
      <p:pic>
        <p:nvPicPr>
          <p:cNvPr id="49163" name="Picture 11" descr="pipe5"/>
          <p:cNvPicPr>
            <a:picLocks noChangeAspect="1" noChangeArrowheads="1"/>
          </p:cNvPicPr>
          <p:nvPr/>
        </p:nvPicPr>
        <p:blipFill>
          <a:blip r:embed="rId7" cstate="print"/>
          <a:srcRect/>
          <a:stretch>
            <a:fillRect/>
          </a:stretch>
        </p:blipFill>
        <p:spPr bwMode="auto">
          <a:xfrm>
            <a:off x="4495800" y="3048000"/>
            <a:ext cx="3292475" cy="3292475"/>
          </a:xfrm>
          <a:prstGeom prst="rect">
            <a:avLst/>
          </a:prstGeom>
          <a:noFill/>
        </p:spPr>
      </p:pic>
      <p:pic>
        <p:nvPicPr>
          <p:cNvPr id="49164" name="Picture 12" descr="pipe6"/>
          <p:cNvPicPr>
            <a:picLocks noChangeAspect="1" noChangeArrowheads="1"/>
          </p:cNvPicPr>
          <p:nvPr/>
        </p:nvPicPr>
        <p:blipFill>
          <a:blip r:embed="rId8" cstate="print"/>
          <a:srcRect/>
          <a:stretch>
            <a:fillRect/>
          </a:stretch>
        </p:blipFill>
        <p:spPr bwMode="auto">
          <a:xfrm>
            <a:off x="4495800" y="3048000"/>
            <a:ext cx="3292475" cy="3292475"/>
          </a:xfrm>
          <a:prstGeom prst="rect">
            <a:avLst/>
          </a:prstGeom>
          <a:noFill/>
        </p:spPr>
      </p:pic>
      <p:pic>
        <p:nvPicPr>
          <p:cNvPr id="49165" name="Picture 13" descr="pipe7"/>
          <p:cNvPicPr>
            <a:picLocks noChangeAspect="1" noChangeArrowheads="1"/>
          </p:cNvPicPr>
          <p:nvPr/>
        </p:nvPicPr>
        <p:blipFill>
          <a:blip r:embed="rId9" cstate="print"/>
          <a:srcRect/>
          <a:stretch>
            <a:fillRect/>
          </a:stretch>
        </p:blipFill>
        <p:spPr bwMode="auto">
          <a:xfrm>
            <a:off x="4495800" y="3048000"/>
            <a:ext cx="3292475" cy="3292475"/>
          </a:xfrm>
          <a:prstGeom prst="rect">
            <a:avLst/>
          </a:prstGeom>
          <a:noFill/>
        </p:spPr>
      </p:pic>
      <p:pic>
        <p:nvPicPr>
          <p:cNvPr id="49166" name="Picture 14" descr="pipe8"/>
          <p:cNvPicPr>
            <a:picLocks noChangeAspect="1" noChangeArrowheads="1"/>
          </p:cNvPicPr>
          <p:nvPr/>
        </p:nvPicPr>
        <p:blipFill>
          <a:blip r:embed="rId10" cstate="print"/>
          <a:srcRect/>
          <a:stretch>
            <a:fillRect/>
          </a:stretch>
        </p:blipFill>
        <p:spPr bwMode="auto">
          <a:xfrm>
            <a:off x="4495800" y="3048000"/>
            <a:ext cx="3292475" cy="3292475"/>
          </a:xfrm>
          <a:prstGeom prst="rect">
            <a:avLst/>
          </a:prstGeom>
          <a:noFill/>
        </p:spPr>
      </p:pic>
      <p:pic>
        <p:nvPicPr>
          <p:cNvPr id="49167" name="Picture 15" descr="pipe9"/>
          <p:cNvPicPr>
            <a:picLocks noChangeAspect="1" noChangeArrowheads="1"/>
          </p:cNvPicPr>
          <p:nvPr/>
        </p:nvPicPr>
        <p:blipFill>
          <a:blip r:embed="rId11" cstate="print"/>
          <a:srcRect/>
          <a:stretch>
            <a:fillRect/>
          </a:stretch>
        </p:blipFill>
        <p:spPr bwMode="auto">
          <a:xfrm>
            <a:off x="4495800" y="3048000"/>
            <a:ext cx="3292475" cy="3292475"/>
          </a:xfrm>
          <a:prstGeom prst="rect">
            <a:avLst/>
          </a:prstGeom>
          <a:noFill/>
        </p:spPr>
      </p:pic>
      <p:pic>
        <p:nvPicPr>
          <p:cNvPr id="49168" name="Picture 16" descr="pipe10"/>
          <p:cNvPicPr>
            <a:picLocks noChangeAspect="1" noChangeArrowheads="1"/>
          </p:cNvPicPr>
          <p:nvPr/>
        </p:nvPicPr>
        <p:blipFill>
          <a:blip r:embed="rId12" cstate="print"/>
          <a:srcRect/>
          <a:stretch>
            <a:fillRect/>
          </a:stretch>
        </p:blipFill>
        <p:spPr bwMode="auto">
          <a:xfrm>
            <a:off x="4495800" y="3048000"/>
            <a:ext cx="3292475" cy="3292475"/>
          </a:xfrm>
          <a:prstGeom prst="rect">
            <a:avLst/>
          </a:prstGeom>
          <a:noFill/>
        </p:spPr>
      </p:pic>
      <p:pic>
        <p:nvPicPr>
          <p:cNvPr id="49169" name="Picture 17" descr="pipe11"/>
          <p:cNvPicPr>
            <a:picLocks noChangeAspect="1" noChangeArrowheads="1"/>
          </p:cNvPicPr>
          <p:nvPr/>
        </p:nvPicPr>
        <p:blipFill>
          <a:blip r:embed="rId13" cstate="print"/>
          <a:srcRect/>
          <a:stretch>
            <a:fillRect/>
          </a:stretch>
        </p:blipFill>
        <p:spPr bwMode="auto">
          <a:xfrm>
            <a:off x="4495800" y="3048000"/>
            <a:ext cx="3292475" cy="3292475"/>
          </a:xfrm>
          <a:prstGeom prst="rect">
            <a:avLst/>
          </a:prstGeom>
          <a:noFill/>
        </p:spPr>
      </p:pic>
      <p:pic>
        <p:nvPicPr>
          <p:cNvPr id="49170" name="Picture 18" descr="pipe12"/>
          <p:cNvPicPr>
            <a:picLocks noChangeAspect="1" noChangeArrowheads="1"/>
          </p:cNvPicPr>
          <p:nvPr/>
        </p:nvPicPr>
        <p:blipFill>
          <a:blip r:embed="rId14" cstate="print"/>
          <a:srcRect/>
          <a:stretch>
            <a:fillRect/>
          </a:stretch>
        </p:blipFill>
        <p:spPr bwMode="auto">
          <a:xfrm>
            <a:off x="4495800" y="3048000"/>
            <a:ext cx="3292475" cy="329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9159"/>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4916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49161"/>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4916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49163"/>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49164"/>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49165"/>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49166"/>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49167"/>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0"/>
                                  </p:stCondLst>
                                  <p:childTnLst>
                                    <p:set>
                                      <p:cBhvr>
                                        <p:cTn id="33" dur="1" fill="hold">
                                          <p:stCondLst>
                                            <p:cond delay="499"/>
                                          </p:stCondLst>
                                        </p:cTn>
                                        <p:tgtEl>
                                          <p:spTgt spid="49168"/>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49169"/>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499"/>
                                          </p:stCondLst>
                                        </p:cTn>
                                        <p:tgtEl>
                                          <p:spTgt spid="49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smtClean="0"/>
              <a:t>For increased efficiency, we can sweep all four quadrants at once</a:t>
            </a:r>
            <a:endParaRPr lang="en-US" dirty="0"/>
          </a:p>
        </p:txBody>
      </p:sp>
      <p:sp>
        <p:nvSpPr>
          <p:cNvPr id="50179" name="Rectangle 3"/>
          <p:cNvSpPr>
            <a:spLocks noGrp="1" noChangeArrowheads="1"/>
          </p:cNvSpPr>
          <p:nvPr>
            <p:ph type="body" idx="1"/>
          </p:nvPr>
        </p:nvSpPr>
        <p:spPr/>
        <p:txBody>
          <a:bodyPr/>
          <a:lstStyle/>
          <a:p>
            <a:r>
              <a:rPr lang="en-US" sz="2000" dirty="0" smtClean="0">
                <a:latin typeface="+mj-lt"/>
              </a:rPr>
              <a:t>We start the sweeps from all four corners of the domain, using different processors.</a:t>
            </a:r>
            <a:endParaRPr lang="en-US" sz="2000" dirty="0">
              <a:latin typeface="+mj-lt"/>
            </a:endParaRPr>
          </a:p>
          <a:p>
            <a:r>
              <a:rPr lang="en-US" sz="2000" dirty="0" smtClean="0">
                <a:latin typeface="+mj-lt"/>
              </a:rPr>
              <a:t>When the </a:t>
            </a:r>
            <a:r>
              <a:rPr lang="en-US" sz="2000" dirty="0" err="1" smtClean="0">
                <a:latin typeface="+mj-lt"/>
              </a:rPr>
              <a:t>wavefronts</a:t>
            </a:r>
            <a:r>
              <a:rPr lang="en-US" sz="2000" dirty="0" smtClean="0">
                <a:latin typeface="+mj-lt"/>
              </a:rPr>
              <a:t> meet in the center some ordinates have to wait for available processors.</a:t>
            </a:r>
            <a:endParaRPr lang="en-US" sz="2000" dirty="0">
              <a:latin typeface="+mj-lt"/>
            </a:endParaRPr>
          </a:p>
        </p:txBody>
      </p:sp>
      <p:sp>
        <p:nvSpPr>
          <p:cNvPr id="50180" name="Text Box 4"/>
          <p:cNvSpPr txBox="1">
            <a:spLocks noChangeArrowheads="1"/>
          </p:cNvSpPr>
          <p:nvPr/>
        </p:nvSpPr>
        <p:spPr bwMode="auto">
          <a:xfrm>
            <a:off x="914400" y="3473250"/>
            <a:ext cx="2873375" cy="1938992"/>
          </a:xfrm>
          <a:prstGeom prst="rect">
            <a:avLst/>
          </a:prstGeom>
          <a:noFill/>
          <a:ln w="12700">
            <a:noFill/>
            <a:miter lim="800000"/>
            <a:headEnd/>
            <a:tailEnd/>
          </a:ln>
          <a:effectLst/>
        </p:spPr>
        <p:txBody>
          <a:bodyPr>
            <a:spAutoFit/>
          </a:bodyPr>
          <a:lstStyle/>
          <a:p>
            <a:pPr algn="l">
              <a:spcBef>
                <a:spcPct val="50000"/>
              </a:spcBef>
            </a:pPr>
            <a:r>
              <a:rPr lang="en-US" b="1" dirty="0">
                <a:latin typeface="+mj-lt"/>
              </a:rPr>
              <a:t>2D Cartesian, all </a:t>
            </a:r>
            <a:r>
              <a:rPr lang="en-US" b="1" dirty="0" smtClean="0">
                <a:latin typeface="+mj-lt"/>
              </a:rPr>
              <a:t>four quadrants of S</a:t>
            </a:r>
            <a:r>
              <a:rPr lang="en-US" b="1" baseline="-25000" dirty="0" smtClean="0">
                <a:latin typeface="+mj-lt"/>
              </a:rPr>
              <a:t>4</a:t>
            </a:r>
            <a:r>
              <a:rPr lang="en-US" b="1" dirty="0" smtClean="0">
                <a:latin typeface="+mj-lt"/>
              </a:rPr>
              <a:t> </a:t>
            </a:r>
            <a:r>
              <a:rPr lang="en-US" b="1" dirty="0">
                <a:latin typeface="+mj-lt"/>
              </a:rPr>
              <a:t>ordinate set:  </a:t>
            </a:r>
            <a:r>
              <a:rPr lang="en-US" b="1" dirty="0" smtClean="0">
                <a:latin typeface="+mj-lt"/>
              </a:rPr>
              <a:t>22 parallel </a:t>
            </a:r>
            <a:r>
              <a:rPr lang="en-US" b="1" dirty="0">
                <a:latin typeface="+mj-lt"/>
              </a:rPr>
              <a:t>stages </a:t>
            </a:r>
            <a:r>
              <a:rPr lang="en-US" b="1" dirty="0" smtClean="0">
                <a:latin typeface="+mj-lt"/>
              </a:rPr>
              <a:t>to get through </a:t>
            </a:r>
            <a:r>
              <a:rPr lang="en-US" b="1" dirty="0">
                <a:latin typeface="+mj-lt"/>
              </a:rPr>
              <a:t>12 ordinates</a:t>
            </a:r>
          </a:p>
        </p:txBody>
      </p:sp>
      <p:pic>
        <p:nvPicPr>
          <p:cNvPr id="50194" name="Picture 18" descr="cart0"/>
          <p:cNvPicPr>
            <a:picLocks noChangeAspect="1" noChangeArrowheads="1"/>
          </p:cNvPicPr>
          <p:nvPr/>
        </p:nvPicPr>
        <p:blipFill>
          <a:blip r:embed="rId2" cstate="print"/>
          <a:srcRect/>
          <a:stretch>
            <a:fillRect/>
          </a:stretch>
        </p:blipFill>
        <p:spPr bwMode="auto">
          <a:xfrm>
            <a:off x="4495800" y="3048000"/>
            <a:ext cx="3292475" cy="3292475"/>
          </a:xfrm>
          <a:prstGeom prst="rect">
            <a:avLst/>
          </a:prstGeom>
          <a:noFill/>
        </p:spPr>
      </p:pic>
      <p:pic>
        <p:nvPicPr>
          <p:cNvPr id="50195" name="Picture 19" descr="cart1"/>
          <p:cNvPicPr>
            <a:picLocks noChangeAspect="1" noChangeArrowheads="1"/>
          </p:cNvPicPr>
          <p:nvPr/>
        </p:nvPicPr>
        <p:blipFill>
          <a:blip r:embed="rId3" cstate="print"/>
          <a:srcRect/>
          <a:stretch>
            <a:fillRect/>
          </a:stretch>
        </p:blipFill>
        <p:spPr bwMode="auto">
          <a:xfrm>
            <a:off x="4495800" y="3048000"/>
            <a:ext cx="3292475" cy="3292475"/>
          </a:xfrm>
          <a:prstGeom prst="rect">
            <a:avLst/>
          </a:prstGeom>
          <a:noFill/>
        </p:spPr>
      </p:pic>
      <p:pic>
        <p:nvPicPr>
          <p:cNvPr id="50196" name="Picture 20" descr="cart2"/>
          <p:cNvPicPr>
            <a:picLocks noChangeAspect="1" noChangeArrowheads="1"/>
          </p:cNvPicPr>
          <p:nvPr/>
        </p:nvPicPr>
        <p:blipFill>
          <a:blip r:embed="rId4" cstate="print"/>
          <a:srcRect/>
          <a:stretch>
            <a:fillRect/>
          </a:stretch>
        </p:blipFill>
        <p:spPr bwMode="auto">
          <a:xfrm>
            <a:off x="4495800" y="3048000"/>
            <a:ext cx="3292475" cy="3292475"/>
          </a:xfrm>
          <a:prstGeom prst="rect">
            <a:avLst/>
          </a:prstGeom>
          <a:noFill/>
        </p:spPr>
      </p:pic>
      <p:pic>
        <p:nvPicPr>
          <p:cNvPr id="50197" name="Picture 21" descr="cart3"/>
          <p:cNvPicPr>
            <a:picLocks noChangeAspect="1" noChangeArrowheads="1"/>
          </p:cNvPicPr>
          <p:nvPr/>
        </p:nvPicPr>
        <p:blipFill>
          <a:blip r:embed="rId5" cstate="print"/>
          <a:srcRect/>
          <a:stretch>
            <a:fillRect/>
          </a:stretch>
        </p:blipFill>
        <p:spPr bwMode="auto">
          <a:xfrm>
            <a:off x="4495800" y="3048000"/>
            <a:ext cx="3292475" cy="3292475"/>
          </a:xfrm>
          <a:prstGeom prst="rect">
            <a:avLst/>
          </a:prstGeom>
          <a:noFill/>
        </p:spPr>
      </p:pic>
      <p:pic>
        <p:nvPicPr>
          <p:cNvPr id="50198" name="Picture 22" descr="cart4"/>
          <p:cNvPicPr>
            <a:picLocks noChangeAspect="1" noChangeArrowheads="1"/>
          </p:cNvPicPr>
          <p:nvPr/>
        </p:nvPicPr>
        <p:blipFill>
          <a:blip r:embed="rId6" cstate="print"/>
          <a:srcRect/>
          <a:stretch>
            <a:fillRect/>
          </a:stretch>
        </p:blipFill>
        <p:spPr bwMode="auto">
          <a:xfrm>
            <a:off x="4495800" y="3048000"/>
            <a:ext cx="3292475" cy="3292475"/>
          </a:xfrm>
          <a:prstGeom prst="rect">
            <a:avLst/>
          </a:prstGeom>
          <a:noFill/>
        </p:spPr>
      </p:pic>
      <p:pic>
        <p:nvPicPr>
          <p:cNvPr id="50199" name="Picture 23" descr="cart5"/>
          <p:cNvPicPr>
            <a:picLocks noChangeAspect="1" noChangeArrowheads="1"/>
          </p:cNvPicPr>
          <p:nvPr/>
        </p:nvPicPr>
        <p:blipFill>
          <a:blip r:embed="rId7" cstate="print"/>
          <a:srcRect/>
          <a:stretch>
            <a:fillRect/>
          </a:stretch>
        </p:blipFill>
        <p:spPr bwMode="auto">
          <a:xfrm>
            <a:off x="4495800" y="3048000"/>
            <a:ext cx="3292475" cy="3292475"/>
          </a:xfrm>
          <a:prstGeom prst="rect">
            <a:avLst/>
          </a:prstGeom>
          <a:noFill/>
        </p:spPr>
      </p:pic>
      <p:pic>
        <p:nvPicPr>
          <p:cNvPr id="50200" name="Picture 24" descr="cart6"/>
          <p:cNvPicPr>
            <a:picLocks noChangeAspect="1" noChangeArrowheads="1"/>
          </p:cNvPicPr>
          <p:nvPr/>
        </p:nvPicPr>
        <p:blipFill>
          <a:blip r:embed="rId8" cstate="print"/>
          <a:srcRect/>
          <a:stretch>
            <a:fillRect/>
          </a:stretch>
        </p:blipFill>
        <p:spPr bwMode="auto">
          <a:xfrm>
            <a:off x="4495800" y="3048000"/>
            <a:ext cx="3292475" cy="3292475"/>
          </a:xfrm>
          <a:prstGeom prst="rect">
            <a:avLst/>
          </a:prstGeom>
          <a:noFill/>
        </p:spPr>
      </p:pic>
      <p:pic>
        <p:nvPicPr>
          <p:cNvPr id="50201" name="Picture 25" descr="cart7"/>
          <p:cNvPicPr>
            <a:picLocks noChangeAspect="1" noChangeArrowheads="1"/>
          </p:cNvPicPr>
          <p:nvPr/>
        </p:nvPicPr>
        <p:blipFill>
          <a:blip r:embed="rId9" cstate="print"/>
          <a:srcRect/>
          <a:stretch>
            <a:fillRect/>
          </a:stretch>
        </p:blipFill>
        <p:spPr bwMode="auto">
          <a:xfrm>
            <a:off x="4495800" y="3048000"/>
            <a:ext cx="3292475" cy="3292475"/>
          </a:xfrm>
          <a:prstGeom prst="rect">
            <a:avLst/>
          </a:prstGeom>
          <a:noFill/>
        </p:spPr>
      </p:pic>
      <p:pic>
        <p:nvPicPr>
          <p:cNvPr id="50202" name="Picture 26" descr="cart8"/>
          <p:cNvPicPr>
            <a:picLocks noChangeAspect="1" noChangeArrowheads="1"/>
          </p:cNvPicPr>
          <p:nvPr/>
        </p:nvPicPr>
        <p:blipFill>
          <a:blip r:embed="rId10" cstate="print"/>
          <a:srcRect/>
          <a:stretch>
            <a:fillRect/>
          </a:stretch>
        </p:blipFill>
        <p:spPr bwMode="auto">
          <a:xfrm>
            <a:off x="4495800" y="3048000"/>
            <a:ext cx="3292475" cy="3292475"/>
          </a:xfrm>
          <a:prstGeom prst="rect">
            <a:avLst/>
          </a:prstGeom>
          <a:noFill/>
        </p:spPr>
      </p:pic>
      <p:pic>
        <p:nvPicPr>
          <p:cNvPr id="50203" name="Picture 27" descr="cart9"/>
          <p:cNvPicPr>
            <a:picLocks noChangeAspect="1" noChangeArrowheads="1"/>
          </p:cNvPicPr>
          <p:nvPr/>
        </p:nvPicPr>
        <p:blipFill>
          <a:blip r:embed="rId11" cstate="print"/>
          <a:srcRect/>
          <a:stretch>
            <a:fillRect/>
          </a:stretch>
        </p:blipFill>
        <p:spPr bwMode="auto">
          <a:xfrm>
            <a:off x="4495800" y="3048000"/>
            <a:ext cx="3292475" cy="3292475"/>
          </a:xfrm>
          <a:prstGeom prst="rect">
            <a:avLst/>
          </a:prstGeom>
          <a:noFill/>
        </p:spPr>
      </p:pic>
      <p:pic>
        <p:nvPicPr>
          <p:cNvPr id="50204" name="Picture 28" descr="cart10"/>
          <p:cNvPicPr>
            <a:picLocks noChangeAspect="1" noChangeArrowheads="1"/>
          </p:cNvPicPr>
          <p:nvPr/>
        </p:nvPicPr>
        <p:blipFill>
          <a:blip r:embed="rId12" cstate="print"/>
          <a:srcRect/>
          <a:stretch>
            <a:fillRect/>
          </a:stretch>
        </p:blipFill>
        <p:spPr bwMode="auto">
          <a:xfrm>
            <a:off x="4495800" y="3048000"/>
            <a:ext cx="3292475" cy="3292475"/>
          </a:xfrm>
          <a:prstGeom prst="rect">
            <a:avLst/>
          </a:prstGeom>
          <a:noFill/>
        </p:spPr>
      </p:pic>
      <p:pic>
        <p:nvPicPr>
          <p:cNvPr id="50205" name="Picture 29" descr="cart11"/>
          <p:cNvPicPr>
            <a:picLocks noChangeAspect="1" noChangeArrowheads="1"/>
          </p:cNvPicPr>
          <p:nvPr/>
        </p:nvPicPr>
        <p:blipFill>
          <a:blip r:embed="rId13" cstate="print"/>
          <a:srcRect/>
          <a:stretch>
            <a:fillRect/>
          </a:stretch>
        </p:blipFill>
        <p:spPr bwMode="auto">
          <a:xfrm>
            <a:off x="4495800" y="3048000"/>
            <a:ext cx="3292475" cy="3292475"/>
          </a:xfrm>
          <a:prstGeom prst="rect">
            <a:avLst/>
          </a:prstGeom>
          <a:noFill/>
        </p:spPr>
      </p:pic>
      <p:pic>
        <p:nvPicPr>
          <p:cNvPr id="50206" name="Picture 30" descr="cart12"/>
          <p:cNvPicPr>
            <a:picLocks noChangeAspect="1" noChangeArrowheads="1"/>
          </p:cNvPicPr>
          <p:nvPr/>
        </p:nvPicPr>
        <p:blipFill>
          <a:blip r:embed="rId14" cstate="print"/>
          <a:srcRect/>
          <a:stretch>
            <a:fillRect/>
          </a:stretch>
        </p:blipFill>
        <p:spPr bwMode="auto">
          <a:xfrm>
            <a:off x="4495800" y="3048000"/>
            <a:ext cx="3292475" cy="3292475"/>
          </a:xfrm>
          <a:prstGeom prst="rect">
            <a:avLst/>
          </a:prstGeom>
          <a:noFill/>
        </p:spPr>
      </p:pic>
      <p:pic>
        <p:nvPicPr>
          <p:cNvPr id="50207" name="Picture 31" descr="cart13"/>
          <p:cNvPicPr>
            <a:picLocks noChangeAspect="1" noChangeArrowheads="1"/>
          </p:cNvPicPr>
          <p:nvPr/>
        </p:nvPicPr>
        <p:blipFill>
          <a:blip r:embed="rId15" cstate="print"/>
          <a:srcRect/>
          <a:stretch>
            <a:fillRect/>
          </a:stretch>
        </p:blipFill>
        <p:spPr bwMode="auto">
          <a:xfrm>
            <a:off x="4495800" y="3048000"/>
            <a:ext cx="3292475" cy="3292475"/>
          </a:xfrm>
          <a:prstGeom prst="rect">
            <a:avLst/>
          </a:prstGeom>
          <a:noFill/>
        </p:spPr>
      </p:pic>
      <p:pic>
        <p:nvPicPr>
          <p:cNvPr id="50208" name="Picture 32" descr="cart14"/>
          <p:cNvPicPr>
            <a:picLocks noChangeAspect="1" noChangeArrowheads="1"/>
          </p:cNvPicPr>
          <p:nvPr/>
        </p:nvPicPr>
        <p:blipFill>
          <a:blip r:embed="rId16" cstate="print"/>
          <a:srcRect/>
          <a:stretch>
            <a:fillRect/>
          </a:stretch>
        </p:blipFill>
        <p:spPr bwMode="auto">
          <a:xfrm>
            <a:off x="4495800" y="3048000"/>
            <a:ext cx="3292475" cy="3292475"/>
          </a:xfrm>
          <a:prstGeom prst="rect">
            <a:avLst/>
          </a:prstGeom>
          <a:noFill/>
        </p:spPr>
      </p:pic>
      <p:pic>
        <p:nvPicPr>
          <p:cNvPr id="50209" name="Picture 33" descr="cart15"/>
          <p:cNvPicPr>
            <a:picLocks noChangeAspect="1" noChangeArrowheads="1"/>
          </p:cNvPicPr>
          <p:nvPr/>
        </p:nvPicPr>
        <p:blipFill>
          <a:blip r:embed="rId17" cstate="print"/>
          <a:srcRect/>
          <a:stretch>
            <a:fillRect/>
          </a:stretch>
        </p:blipFill>
        <p:spPr bwMode="auto">
          <a:xfrm>
            <a:off x="4495800" y="3048000"/>
            <a:ext cx="3292475" cy="3292475"/>
          </a:xfrm>
          <a:prstGeom prst="rect">
            <a:avLst/>
          </a:prstGeom>
          <a:noFill/>
        </p:spPr>
      </p:pic>
      <p:pic>
        <p:nvPicPr>
          <p:cNvPr id="50210" name="Picture 34" descr="cart16"/>
          <p:cNvPicPr>
            <a:picLocks noChangeAspect="1" noChangeArrowheads="1"/>
          </p:cNvPicPr>
          <p:nvPr/>
        </p:nvPicPr>
        <p:blipFill>
          <a:blip r:embed="rId18" cstate="print"/>
          <a:srcRect/>
          <a:stretch>
            <a:fillRect/>
          </a:stretch>
        </p:blipFill>
        <p:spPr bwMode="auto">
          <a:xfrm>
            <a:off x="4495800" y="3048000"/>
            <a:ext cx="3292475" cy="3292475"/>
          </a:xfrm>
          <a:prstGeom prst="rect">
            <a:avLst/>
          </a:prstGeom>
          <a:noFill/>
        </p:spPr>
      </p:pic>
      <p:pic>
        <p:nvPicPr>
          <p:cNvPr id="50211" name="Picture 35" descr="cart17"/>
          <p:cNvPicPr>
            <a:picLocks noChangeAspect="1" noChangeArrowheads="1"/>
          </p:cNvPicPr>
          <p:nvPr/>
        </p:nvPicPr>
        <p:blipFill>
          <a:blip r:embed="rId19" cstate="print"/>
          <a:srcRect/>
          <a:stretch>
            <a:fillRect/>
          </a:stretch>
        </p:blipFill>
        <p:spPr bwMode="auto">
          <a:xfrm>
            <a:off x="4495800" y="3048000"/>
            <a:ext cx="3292475" cy="3292475"/>
          </a:xfrm>
          <a:prstGeom prst="rect">
            <a:avLst/>
          </a:prstGeom>
          <a:noFill/>
        </p:spPr>
      </p:pic>
      <p:pic>
        <p:nvPicPr>
          <p:cNvPr id="50212" name="Picture 36" descr="cart18"/>
          <p:cNvPicPr>
            <a:picLocks noChangeAspect="1" noChangeArrowheads="1"/>
          </p:cNvPicPr>
          <p:nvPr/>
        </p:nvPicPr>
        <p:blipFill>
          <a:blip r:embed="rId20" cstate="print"/>
          <a:srcRect/>
          <a:stretch>
            <a:fillRect/>
          </a:stretch>
        </p:blipFill>
        <p:spPr bwMode="auto">
          <a:xfrm>
            <a:off x="4495800" y="3048000"/>
            <a:ext cx="3292475" cy="3292475"/>
          </a:xfrm>
          <a:prstGeom prst="rect">
            <a:avLst/>
          </a:prstGeom>
          <a:noFill/>
        </p:spPr>
      </p:pic>
      <p:pic>
        <p:nvPicPr>
          <p:cNvPr id="50213" name="Picture 37" descr="cart19"/>
          <p:cNvPicPr>
            <a:picLocks noChangeAspect="1" noChangeArrowheads="1"/>
          </p:cNvPicPr>
          <p:nvPr/>
        </p:nvPicPr>
        <p:blipFill>
          <a:blip r:embed="rId21" cstate="print"/>
          <a:srcRect/>
          <a:stretch>
            <a:fillRect/>
          </a:stretch>
        </p:blipFill>
        <p:spPr bwMode="auto">
          <a:xfrm>
            <a:off x="4495800" y="3048000"/>
            <a:ext cx="3292475" cy="3292475"/>
          </a:xfrm>
          <a:prstGeom prst="rect">
            <a:avLst/>
          </a:prstGeom>
          <a:noFill/>
        </p:spPr>
      </p:pic>
      <p:pic>
        <p:nvPicPr>
          <p:cNvPr id="50214" name="Picture 38" descr="cart20"/>
          <p:cNvPicPr>
            <a:picLocks noChangeAspect="1" noChangeArrowheads="1"/>
          </p:cNvPicPr>
          <p:nvPr/>
        </p:nvPicPr>
        <p:blipFill>
          <a:blip r:embed="rId22" cstate="print"/>
          <a:srcRect/>
          <a:stretch>
            <a:fillRect/>
          </a:stretch>
        </p:blipFill>
        <p:spPr bwMode="auto">
          <a:xfrm>
            <a:off x="4495800" y="3048000"/>
            <a:ext cx="3292475" cy="3292475"/>
          </a:xfrm>
          <a:prstGeom prst="rect">
            <a:avLst/>
          </a:prstGeom>
          <a:noFill/>
        </p:spPr>
      </p:pic>
      <p:pic>
        <p:nvPicPr>
          <p:cNvPr id="50215" name="Picture 39" descr="cart21"/>
          <p:cNvPicPr>
            <a:picLocks noChangeAspect="1" noChangeArrowheads="1"/>
          </p:cNvPicPr>
          <p:nvPr/>
        </p:nvPicPr>
        <p:blipFill>
          <a:blip r:embed="rId23" cstate="print"/>
          <a:srcRect/>
          <a:stretch>
            <a:fillRect/>
          </a:stretch>
        </p:blipFill>
        <p:spPr bwMode="auto">
          <a:xfrm>
            <a:off x="4495800" y="3048000"/>
            <a:ext cx="3292475" cy="32924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019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5019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499"/>
                                          </p:stCondLst>
                                        </p:cTn>
                                        <p:tgtEl>
                                          <p:spTgt spid="5019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499"/>
                                          </p:stCondLst>
                                        </p:cTn>
                                        <p:tgtEl>
                                          <p:spTgt spid="5019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0"/>
                                  </p:stCondLst>
                                  <p:childTnLst>
                                    <p:set>
                                      <p:cBhvr>
                                        <p:cTn id="18" dur="1" fill="hold">
                                          <p:stCondLst>
                                            <p:cond delay="499"/>
                                          </p:stCondLst>
                                        </p:cTn>
                                        <p:tgtEl>
                                          <p:spTgt spid="50199"/>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0"/>
                                  </p:stCondLst>
                                  <p:childTnLst>
                                    <p:set>
                                      <p:cBhvr>
                                        <p:cTn id="21" dur="1" fill="hold">
                                          <p:stCondLst>
                                            <p:cond delay="499"/>
                                          </p:stCondLst>
                                        </p:cTn>
                                        <p:tgtEl>
                                          <p:spTgt spid="50200"/>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0"/>
                                  </p:stCondLst>
                                  <p:childTnLst>
                                    <p:set>
                                      <p:cBhvr>
                                        <p:cTn id="24" dur="1" fill="hold">
                                          <p:stCondLst>
                                            <p:cond delay="499"/>
                                          </p:stCondLst>
                                        </p:cTn>
                                        <p:tgtEl>
                                          <p:spTgt spid="50201"/>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499"/>
                                          </p:stCondLst>
                                        </p:cTn>
                                        <p:tgtEl>
                                          <p:spTgt spid="50202"/>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499"/>
                                          </p:stCondLst>
                                        </p:cTn>
                                        <p:tgtEl>
                                          <p:spTgt spid="50203"/>
                                        </p:tgtEl>
                                        <p:attrNameLst>
                                          <p:attrName>style.visibility</p:attrName>
                                        </p:attrNameLst>
                                      </p:cBhvr>
                                      <p:to>
                                        <p:strVal val="visible"/>
                                      </p:to>
                                    </p:set>
                                  </p:childTnLst>
                                </p:cTn>
                              </p:par>
                            </p:childTnLst>
                          </p:cTn>
                        </p:par>
                        <p:par>
                          <p:cTn id="31" fill="hold">
                            <p:stCondLst>
                              <p:cond delay="4500"/>
                            </p:stCondLst>
                            <p:childTnLst>
                              <p:par>
                                <p:cTn id="32" presetID="1" presetClass="entr" presetSubtype="0" fill="hold" nodeType="afterEffect">
                                  <p:stCondLst>
                                    <p:cond delay="0"/>
                                  </p:stCondLst>
                                  <p:childTnLst>
                                    <p:set>
                                      <p:cBhvr>
                                        <p:cTn id="33" dur="1" fill="hold">
                                          <p:stCondLst>
                                            <p:cond delay="499"/>
                                          </p:stCondLst>
                                        </p:cTn>
                                        <p:tgtEl>
                                          <p:spTgt spid="50204"/>
                                        </p:tgtEl>
                                        <p:attrNameLst>
                                          <p:attrName>style.visibility</p:attrName>
                                        </p:attrNameLst>
                                      </p:cBhvr>
                                      <p:to>
                                        <p:strVal val="visible"/>
                                      </p:to>
                                    </p:set>
                                  </p:childTnLst>
                                </p:cTn>
                              </p:par>
                            </p:childTnLst>
                          </p:cTn>
                        </p:par>
                        <p:par>
                          <p:cTn id="34" fill="hold">
                            <p:stCondLst>
                              <p:cond delay="5000"/>
                            </p:stCondLst>
                            <p:childTnLst>
                              <p:par>
                                <p:cTn id="35" presetID="1" presetClass="entr" presetSubtype="0" fill="hold" nodeType="afterEffect">
                                  <p:stCondLst>
                                    <p:cond delay="0"/>
                                  </p:stCondLst>
                                  <p:childTnLst>
                                    <p:set>
                                      <p:cBhvr>
                                        <p:cTn id="36" dur="1" fill="hold">
                                          <p:stCondLst>
                                            <p:cond delay="499"/>
                                          </p:stCondLst>
                                        </p:cTn>
                                        <p:tgtEl>
                                          <p:spTgt spid="50205"/>
                                        </p:tgtEl>
                                        <p:attrNameLst>
                                          <p:attrName>style.visibility</p:attrName>
                                        </p:attrNameLst>
                                      </p:cBhvr>
                                      <p:to>
                                        <p:strVal val="visible"/>
                                      </p:to>
                                    </p:set>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499"/>
                                          </p:stCondLst>
                                        </p:cTn>
                                        <p:tgtEl>
                                          <p:spTgt spid="50206"/>
                                        </p:tgtEl>
                                        <p:attrNameLst>
                                          <p:attrName>style.visibility</p:attrName>
                                        </p:attrNameLst>
                                      </p:cBhvr>
                                      <p:to>
                                        <p:strVal val="visible"/>
                                      </p:to>
                                    </p:set>
                                  </p:childTnLst>
                                </p:cTn>
                              </p:par>
                            </p:childTnLst>
                          </p:cTn>
                        </p:par>
                        <p:par>
                          <p:cTn id="40" fill="hold">
                            <p:stCondLst>
                              <p:cond delay="6000"/>
                            </p:stCondLst>
                            <p:childTnLst>
                              <p:par>
                                <p:cTn id="41" presetID="1" presetClass="entr" presetSubtype="0" fill="hold" nodeType="afterEffect">
                                  <p:stCondLst>
                                    <p:cond delay="0"/>
                                  </p:stCondLst>
                                  <p:childTnLst>
                                    <p:set>
                                      <p:cBhvr>
                                        <p:cTn id="42" dur="1" fill="hold">
                                          <p:stCondLst>
                                            <p:cond delay="499"/>
                                          </p:stCondLst>
                                        </p:cTn>
                                        <p:tgtEl>
                                          <p:spTgt spid="50207"/>
                                        </p:tgtEl>
                                        <p:attrNameLst>
                                          <p:attrName>style.visibility</p:attrName>
                                        </p:attrNameLst>
                                      </p:cBhvr>
                                      <p:to>
                                        <p:strVal val="visible"/>
                                      </p:to>
                                    </p:set>
                                  </p:childTnLst>
                                </p:cTn>
                              </p:par>
                            </p:childTnLst>
                          </p:cTn>
                        </p:par>
                        <p:par>
                          <p:cTn id="43" fill="hold">
                            <p:stCondLst>
                              <p:cond delay="6500"/>
                            </p:stCondLst>
                            <p:childTnLst>
                              <p:par>
                                <p:cTn id="44" presetID="1" presetClass="entr" presetSubtype="0" fill="hold" nodeType="afterEffect">
                                  <p:stCondLst>
                                    <p:cond delay="0"/>
                                  </p:stCondLst>
                                  <p:childTnLst>
                                    <p:set>
                                      <p:cBhvr>
                                        <p:cTn id="45" dur="1" fill="hold">
                                          <p:stCondLst>
                                            <p:cond delay="499"/>
                                          </p:stCondLst>
                                        </p:cTn>
                                        <p:tgtEl>
                                          <p:spTgt spid="50208"/>
                                        </p:tgtEl>
                                        <p:attrNameLst>
                                          <p:attrName>style.visibility</p:attrName>
                                        </p:attrNameLst>
                                      </p:cBhvr>
                                      <p:to>
                                        <p:strVal val="visible"/>
                                      </p:to>
                                    </p:set>
                                  </p:childTnLst>
                                </p:cTn>
                              </p:par>
                            </p:childTnLst>
                          </p:cTn>
                        </p:par>
                        <p:par>
                          <p:cTn id="46" fill="hold">
                            <p:stCondLst>
                              <p:cond delay="7000"/>
                            </p:stCondLst>
                            <p:childTnLst>
                              <p:par>
                                <p:cTn id="47" presetID="1" presetClass="entr" presetSubtype="0" fill="hold" nodeType="afterEffect">
                                  <p:stCondLst>
                                    <p:cond delay="0"/>
                                  </p:stCondLst>
                                  <p:childTnLst>
                                    <p:set>
                                      <p:cBhvr>
                                        <p:cTn id="48" dur="1" fill="hold">
                                          <p:stCondLst>
                                            <p:cond delay="499"/>
                                          </p:stCondLst>
                                        </p:cTn>
                                        <p:tgtEl>
                                          <p:spTgt spid="50209"/>
                                        </p:tgtEl>
                                        <p:attrNameLst>
                                          <p:attrName>style.visibility</p:attrName>
                                        </p:attrNameLst>
                                      </p:cBhvr>
                                      <p:to>
                                        <p:strVal val="visible"/>
                                      </p:to>
                                    </p:set>
                                  </p:childTnLst>
                                </p:cTn>
                              </p:par>
                            </p:childTnLst>
                          </p:cTn>
                        </p:par>
                        <p:par>
                          <p:cTn id="49" fill="hold">
                            <p:stCondLst>
                              <p:cond delay="7500"/>
                            </p:stCondLst>
                            <p:childTnLst>
                              <p:par>
                                <p:cTn id="50" presetID="1" presetClass="entr" presetSubtype="0" fill="hold" nodeType="afterEffect">
                                  <p:stCondLst>
                                    <p:cond delay="0"/>
                                  </p:stCondLst>
                                  <p:childTnLst>
                                    <p:set>
                                      <p:cBhvr>
                                        <p:cTn id="51" dur="1" fill="hold">
                                          <p:stCondLst>
                                            <p:cond delay="499"/>
                                          </p:stCondLst>
                                        </p:cTn>
                                        <p:tgtEl>
                                          <p:spTgt spid="50210"/>
                                        </p:tgtEl>
                                        <p:attrNameLst>
                                          <p:attrName>style.visibility</p:attrName>
                                        </p:attrNameLst>
                                      </p:cBhvr>
                                      <p:to>
                                        <p:strVal val="visible"/>
                                      </p:to>
                                    </p:set>
                                  </p:childTnLst>
                                </p:cTn>
                              </p:par>
                            </p:childTnLst>
                          </p:cTn>
                        </p:par>
                        <p:par>
                          <p:cTn id="52" fill="hold">
                            <p:stCondLst>
                              <p:cond delay="8000"/>
                            </p:stCondLst>
                            <p:childTnLst>
                              <p:par>
                                <p:cTn id="53" presetID="1" presetClass="entr" presetSubtype="0" fill="hold" nodeType="afterEffect">
                                  <p:stCondLst>
                                    <p:cond delay="0"/>
                                  </p:stCondLst>
                                  <p:childTnLst>
                                    <p:set>
                                      <p:cBhvr>
                                        <p:cTn id="54" dur="1" fill="hold">
                                          <p:stCondLst>
                                            <p:cond delay="499"/>
                                          </p:stCondLst>
                                        </p:cTn>
                                        <p:tgtEl>
                                          <p:spTgt spid="50211"/>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nodeType="afterEffect">
                                  <p:stCondLst>
                                    <p:cond delay="0"/>
                                  </p:stCondLst>
                                  <p:childTnLst>
                                    <p:set>
                                      <p:cBhvr>
                                        <p:cTn id="57" dur="1" fill="hold">
                                          <p:stCondLst>
                                            <p:cond delay="499"/>
                                          </p:stCondLst>
                                        </p:cTn>
                                        <p:tgtEl>
                                          <p:spTgt spid="50212"/>
                                        </p:tgtEl>
                                        <p:attrNameLst>
                                          <p:attrName>style.visibility</p:attrName>
                                        </p:attrNameLst>
                                      </p:cBhvr>
                                      <p:to>
                                        <p:strVal val="visible"/>
                                      </p:to>
                                    </p:set>
                                  </p:childTnLst>
                                </p:cTn>
                              </p:par>
                            </p:childTnLst>
                          </p:cTn>
                        </p:par>
                        <p:par>
                          <p:cTn id="58" fill="hold">
                            <p:stCondLst>
                              <p:cond delay="9000"/>
                            </p:stCondLst>
                            <p:childTnLst>
                              <p:par>
                                <p:cTn id="59" presetID="1" presetClass="entr" presetSubtype="0" fill="hold" nodeType="afterEffect">
                                  <p:stCondLst>
                                    <p:cond delay="0"/>
                                  </p:stCondLst>
                                  <p:childTnLst>
                                    <p:set>
                                      <p:cBhvr>
                                        <p:cTn id="60" dur="1" fill="hold">
                                          <p:stCondLst>
                                            <p:cond delay="499"/>
                                          </p:stCondLst>
                                        </p:cTn>
                                        <p:tgtEl>
                                          <p:spTgt spid="502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499"/>
                                          </p:stCondLst>
                                        </p:cTn>
                                        <p:tgtEl>
                                          <p:spTgt spid="50214"/>
                                        </p:tgtEl>
                                        <p:attrNameLst>
                                          <p:attrName>style.visibility</p:attrName>
                                        </p:attrNameLst>
                                      </p:cBhvr>
                                      <p:to>
                                        <p:strVal val="visible"/>
                                      </p:to>
                                    </p:set>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499"/>
                                          </p:stCondLst>
                                        </p:cTn>
                                        <p:tgtEl>
                                          <p:spTgt spid="50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Our model of the radiation field has no fewer than seven independent variables!</a:t>
            </a:r>
          </a:p>
        </p:txBody>
      </p:sp>
      <p:sp>
        <p:nvSpPr>
          <p:cNvPr id="11267" name="Rectangle 3"/>
          <p:cNvSpPr>
            <a:spLocks noGrp="1" noChangeArrowheads="1"/>
          </p:cNvSpPr>
          <p:nvPr>
            <p:ph type="body" idx="1"/>
          </p:nvPr>
        </p:nvSpPr>
        <p:spPr>
          <a:xfrm>
            <a:off x="533400" y="1225756"/>
            <a:ext cx="7937500" cy="2133600"/>
          </a:xfrm>
          <a:ln w="6350">
            <a:noFill/>
            <a:prstDash val="solid"/>
          </a:ln>
        </p:spPr>
        <p:txBody>
          <a:bodyPr/>
          <a:lstStyle/>
          <a:p>
            <a:pPr eaLnBrk="1" hangingPunct="1"/>
            <a:r>
              <a:rPr kumimoji="1" lang="en-US" sz="2000" dirty="0" smtClean="0">
                <a:latin typeface="Arial Narrow" pitchFamily="34" charset="0"/>
              </a:rPr>
              <a:t>The radiation intensity is a function of space and time </a:t>
            </a:r>
            <a:r>
              <a:rPr kumimoji="1" lang="en-US" sz="2000" i="1" dirty="0" smtClean="0">
                <a:latin typeface="Times New Roman" pitchFamily="18" charset="0"/>
                <a:cs typeface="Times New Roman" pitchFamily="18" charset="0"/>
              </a:rPr>
              <a:t>(</a:t>
            </a:r>
            <a:r>
              <a:rPr kumimoji="1" lang="en-US" sz="2000" b="1" dirty="0" err="1" smtClean="0">
                <a:latin typeface="Times New Roman" pitchFamily="18" charset="0"/>
                <a:cs typeface="Times New Roman" pitchFamily="18" charset="0"/>
              </a:rPr>
              <a:t>r</a:t>
            </a:r>
            <a:r>
              <a:rPr kumimoji="1" lang="en-US" sz="2000" i="1" dirty="0" err="1" smtClean="0">
                <a:latin typeface="Times New Roman" pitchFamily="18" charset="0"/>
                <a:cs typeface="Times New Roman" pitchFamily="18" charset="0"/>
              </a:rPr>
              <a:t>,t</a:t>
            </a:r>
            <a:r>
              <a:rPr kumimoji="1" lang="en-US" sz="2000" i="1" dirty="0" smtClean="0">
                <a:latin typeface="Times New Roman" pitchFamily="18" charset="0"/>
                <a:cs typeface="Times New Roman" pitchFamily="18" charset="0"/>
              </a:rPr>
              <a:t>)</a:t>
            </a:r>
            <a:r>
              <a:rPr kumimoji="1" lang="en-US" sz="2000" dirty="0" smtClean="0">
                <a:latin typeface="Arial Narrow" pitchFamily="34" charset="0"/>
              </a:rPr>
              <a:t>, of course, which are four of the independent variables.</a:t>
            </a:r>
          </a:p>
          <a:p>
            <a:pPr eaLnBrk="1" hangingPunct="1"/>
            <a:r>
              <a:rPr kumimoji="1" lang="en-US" sz="2000" dirty="0" smtClean="0">
                <a:latin typeface="Arial Narrow" pitchFamily="34" charset="0"/>
              </a:rPr>
              <a:t>It is also a function of direction </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 which is a unit vector and gives us two more.  (Since radiation is not </a:t>
            </a:r>
            <a:r>
              <a:rPr kumimoji="1" lang="en-US" sz="2000" dirty="0" err="1" smtClean="0">
                <a:latin typeface="+mj-lt"/>
                <a:cs typeface="Times New Roman" pitchFamily="18" charset="0"/>
              </a:rPr>
              <a:t>collisional</a:t>
            </a:r>
            <a:r>
              <a:rPr kumimoji="1" lang="en-US" sz="2000" dirty="0" smtClean="0">
                <a:latin typeface="+mj-lt"/>
                <a:cs typeface="Times New Roman" pitchFamily="18" charset="0"/>
              </a:rPr>
              <a:t> it may be strong in one direction and weak in another, even at the same spatial location.)</a:t>
            </a:r>
          </a:p>
          <a:p>
            <a:pPr eaLnBrk="1" hangingPunct="1"/>
            <a:r>
              <a:rPr kumimoji="1" lang="en-US" sz="2000" dirty="0" smtClean="0">
                <a:latin typeface="+mj-lt"/>
                <a:cs typeface="Times New Roman" pitchFamily="18" charset="0"/>
              </a:rPr>
              <a:t>Finally, it is a function of frequency </a:t>
            </a:r>
            <a:r>
              <a:rPr kumimoji="1" lang="el-GR" sz="2000" i="1" dirty="0" smtClean="0">
                <a:latin typeface="Times New Roman" pitchFamily="18" charset="0"/>
                <a:cs typeface="Times New Roman" pitchFamily="18" charset="0"/>
              </a:rPr>
              <a:t>ν</a:t>
            </a:r>
            <a:r>
              <a:rPr kumimoji="1" lang="en-US" sz="2000" dirty="0" smtClean="0">
                <a:latin typeface="+mj-lt"/>
                <a:cs typeface="Times New Roman" pitchFamily="18" charset="0"/>
              </a:rPr>
              <a:t>, or particle energy.  (Just because intensity is high in the visible, doesn’t mean you have strong X-rays.)</a:t>
            </a:r>
          </a:p>
          <a:p>
            <a:pPr eaLnBrk="1" hangingPunct="1"/>
            <a:r>
              <a:rPr kumimoji="1" lang="en-US" sz="2000" dirty="0" smtClean="0">
                <a:latin typeface="+mj-lt"/>
                <a:cs typeface="Times New Roman" pitchFamily="18" charset="0"/>
              </a:rPr>
              <a:t>So intensity is </a:t>
            </a:r>
            <a:r>
              <a:rPr kumimoji="1" lang="en-US" sz="2000" i="1" dirty="0" smtClean="0">
                <a:latin typeface="Times New Roman" pitchFamily="18" charset="0"/>
                <a:cs typeface="Times New Roman" pitchFamily="18" charset="0"/>
              </a:rPr>
              <a:t>I(</a:t>
            </a:r>
            <a:r>
              <a:rPr kumimoji="1" lang="en-US" sz="2000" b="1" dirty="0" smtClean="0">
                <a:latin typeface="Times New Roman" pitchFamily="18" charset="0"/>
                <a:cs typeface="Times New Roman" pitchFamily="18" charset="0"/>
              </a:rPr>
              <a:t>r</a:t>
            </a:r>
            <a:r>
              <a:rPr kumimoji="1" lang="en-US" sz="2000" i="1" dirty="0" smtClean="0">
                <a:latin typeface="Times New Roman" pitchFamily="18" charset="0"/>
                <a:cs typeface="Times New Roman" pitchFamily="18" charset="0"/>
              </a:rPr>
              <a:t>,</a:t>
            </a:r>
            <a:r>
              <a:rPr kumimoji="1" lang="el-GR" sz="2000" dirty="0" smtClean="0">
                <a:latin typeface="Times New Roman" pitchFamily="18" charset="0"/>
                <a:cs typeface="Times New Roman" pitchFamily="18" charset="0"/>
              </a:rPr>
              <a:t>Ω</a:t>
            </a:r>
            <a:r>
              <a:rPr kumimoji="1" lang="en-US" sz="2000" i="1" dirty="0" smtClean="0">
                <a:latin typeface="Times New Roman" pitchFamily="18" charset="0"/>
                <a:cs typeface="Times New Roman" pitchFamily="18" charset="0"/>
              </a:rPr>
              <a:t>,</a:t>
            </a:r>
            <a:r>
              <a:rPr kumimoji="1" lang="el-GR" sz="2000" i="1" dirty="0" smtClean="0">
                <a:latin typeface="Times New Roman" pitchFamily="18" charset="0"/>
                <a:cs typeface="Times New Roman" pitchFamily="18" charset="0"/>
              </a:rPr>
              <a:t>ν</a:t>
            </a:r>
            <a:r>
              <a:rPr kumimoji="1" lang="en-US" sz="2000" i="1" dirty="0" smtClean="0">
                <a:latin typeface="Times New Roman" pitchFamily="18" charset="0"/>
                <a:cs typeface="Times New Roman" pitchFamily="18" charset="0"/>
              </a:rPr>
              <a:t>,t), </a:t>
            </a:r>
            <a:r>
              <a:rPr kumimoji="1" lang="en-US" sz="2000" dirty="0" smtClean="0">
                <a:latin typeface="+mj-lt"/>
                <a:cs typeface="Times New Roman" pitchFamily="18" charset="0"/>
              </a:rPr>
              <a:t>and the units of this are flux (energy per time per unit area normal to </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 per unit solid angle, per </a:t>
            </a:r>
            <a:r>
              <a:rPr kumimoji="1" lang="en-US" sz="2000" i="1" dirty="0" smtClean="0">
                <a:latin typeface="Times New Roman" pitchFamily="18" charset="0"/>
                <a:cs typeface="Times New Roman" pitchFamily="18" charset="0"/>
              </a:rPr>
              <a:t>d</a:t>
            </a:r>
            <a:r>
              <a:rPr kumimoji="1" lang="el-GR" sz="2000" i="1" dirty="0" smtClean="0">
                <a:latin typeface="Times New Roman" pitchFamily="18" charset="0"/>
                <a:cs typeface="Times New Roman" pitchFamily="18" charset="0"/>
              </a:rPr>
              <a:t>ν</a:t>
            </a:r>
            <a:r>
              <a:rPr kumimoji="1" lang="en-US" sz="2000" dirty="0" smtClean="0">
                <a:latin typeface="+mj-lt"/>
                <a:cs typeface="Times New Roman" pitchFamily="18" charset="0"/>
              </a:rPr>
              <a:t>.  The solid angle part can be thought of as a bundle </a:t>
            </a:r>
            <a:r>
              <a:rPr kumimoji="1" lang="en-US" sz="2000" i="1" dirty="0" smtClean="0">
                <a:latin typeface="Times New Roman" pitchFamily="18" charset="0"/>
                <a:cs typeface="Times New Roman" pitchFamily="18" charset="0"/>
              </a:rPr>
              <a:t>d</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 of rays near to the direction </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  </a:t>
            </a:r>
            <a:r>
              <a:rPr kumimoji="1" lang="en-US" sz="2000" i="1" dirty="0" smtClean="0">
                <a:latin typeface="Times New Roman" pitchFamily="18" charset="0"/>
                <a:cs typeface="Times New Roman" pitchFamily="18" charset="0"/>
              </a:rPr>
              <a:t>d</a:t>
            </a:r>
            <a:r>
              <a:rPr kumimoji="1" lang="el-GR" sz="2000" dirty="0" smtClean="0">
                <a:latin typeface="Times New Roman" pitchFamily="18" charset="0"/>
                <a:cs typeface="Times New Roman" pitchFamily="18" charset="0"/>
              </a:rPr>
              <a:t>Ω</a:t>
            </a:r>
            <a:r>
              <a:rPr kumimoji="1" lang="en-US" sz="2000" dirty="0" smtClean="0">
                <a:latin typeface="+mj-lt"/>
                <a:cs typeface="Times New Roman" pitchFamily="18" charset="0"/>
              </a:rPr>
              <a:t> is dimensionless and integrates to </a:t>
            </a:r>
            <a:r>
              <a:rPr kumimoji="1" lang="en-US" sz="2000" dirty="0" smtClean="0">
                <a:latin typeface="Times New Roman" pitchFamily="18" charset="0"/>
                <a:cs typeface="Times New Roman" pitchFamily="18" charset="0"/>
              </a:rPr>
              <a:t>4</a:t>
            </a:r>
            <a:r>
              <a:rPr kumimoji="1" lang="el-GR" sz="2000" i="1" dirty="0" smtClean="0">
                <a:latin typeface="Times New Roman" pitchFamily="18" charset="0"/>
                <a:cs typeface="Times New Roman" pitchFamily="18" charset="0"/>
              </a:rPr>
              <a:t>π</a:t>
            </a:r>
            <a:r>
              <a:rPr kumimoji="1" lang="en-US" sz="2000" i="1" dirty="0" smtClean="0">
                <a:latin typeface="Times New Roman" pitchFamily="18" charset="0"/>
                <a:cs typeface="Times New Roman" pitchFamily="18" charset="0"/>
              </a:rPr>
              <a:t> </a:t>
            </a:r>
            <a:r>
              <a:rPr kumimoji="1" lang="en-US" sz="2000" dirty="0" smtClean="0">
                <a:latin typeface="+mj-lt"/>
                <a:cs typeface="Times New Roman" pitchFamily="18" charset="0"/>
              </a:rPr>
              <a:t>over the unit ball of directions.</a:t>
            </a:r>
            <a:endParaRPr kumimoji="1" lang="en-US" sz="2000" i="1" dirty="0" smtClean="0">
              <a:latin typeface="+mj-lt"/>
              <a:cs typeface="Times New Roman" pitchFamily="18" charset="0"/>
            </a:endParaRPr>
          </a:p>
          <a:p>
            <a:pPr eaLnBrk="1" hangingPunct="1"/>
            <a:endParaRPr kumimoji="1" lang="en-US" sz="2000" i="1" dirty="0" smtClean="0">
              <a:latin typeface="+mj-lt"/>
              <a:cs typeface="Times New Roman" pitchFamily="18" charset="0"/>
            </a:endParaRPr>
          </a:p>
          <a:p>
            <a:pPr eaLnBrk="1" hangingPunct="1">
              <a:buNone/>
            </a:pPr>
            <a:endParaRPr kumimoji="1" lang="en-US" sz="2000" dirty="0" smtClean="0">
              <a:latin typeface="+mj-lt"/>
              <a:cs typeface="Times New Roman" pitchFamily="18" charset="0"/>
            </a:endParaRPr>
          </a:p>
          <a:p>
            <a:pPr eaLnBrk="1" hangingPunct="1"/>
            <a:r>
              <a:rPr kumimoji="1" lang="en-US" sz="2000" dirty="0" smtClean="0">
                <a:latin typeface="+mj-lt"/>
                <a:cs typeface="Times New Roman" pitchFamily="18" charset="0"/>
              </a:rPr>
              <a:t>Alternatively, you could think of </a:t>
            </a:r>
            <a:r>
              <a:rPr kumimoji="1" lang="en-US" sz="2000" i="1" dirty="0" smtClean="0">
                <a:latin typeface="Times New Roman" pitchFamily="18" charset="0"/>
                <a:cs typeface="Times New Roman" pitchFamily="18" charset="0"/>
              </a:rPr>
              <a:t>I</a:t>
            </a:r>
            <a:r>
              <a:rPr kumimoji="1" lang="en-US" sz="2000" dirty="0" smtClean="0">
                <a:latin typeface="+mj-lt"/>
                <a:cs typeface="Times New Roman" pitchFamily="18" charset="0"/>
              </a:rPr>
              <a:t> as a function of position, particle momentum, and time, but for our purposes that point of view is not particularly useful.</a:t>
            </a:r>
            <a:endParaRPr kumimoji="1" lang="en-US" sz="2000" dirty="0" smtClean="0">
              <a:latin typeface="Times New Roman" pitchFamily="18" charset="0"/>
              <a:cs typeface="Times New Roman" pitchFamily="18" charset="0"/>
            </a:endParaRPr>
          </a:p>
          <a:p>
            <a:pPr eaLnBrk="1" hangingPunct="1"/>
            <a:endParaRPr kumimoji="1" lang="en-US" sz="2000" dirty="0" smtClean="0">
              <a:latin typeface="Arial Narrow" pitchFamily="34" charset="0"/>
            </a:endParaRPr>
          </a:p>
          <a:p>
            <a:pPr eaLnBrk="1" hangingPunct="1"/>
            <a:endParaRPr kumimoji="1" lang="en-US" dirty="0" smtClean="0"/>
          </a:p>
        </p:txBody>
      </p:sp>
      <p:cxnSp>
        <p:nvCxnSpPr>
          <p:cNvPr id="10" name="Straight Arrow Connector 9"/>
          <p:cNvCxnSpPr/>
          <p:nvPr/>
        </p:nvCxnSpPr>
        <p:spPr bwMode="auto">
          <a:xfrm flipV="1">
            <a:off x="935831" y="4859594"/>
            <a:ext cx="7345388" cy="683956"/>
          </a:xfrm>
          <a:prstGeom prst="straightConnector1">
            <a:avLst/>
          </a:prstGeom>
          <a:noFill/>
          <a:ln w="9525" cap="flat" cmpd="sng" algn="ctr">
            <a:solidFill>
              <a:schemeClr val="tx1"/>
            </a:solidFill>
            <a:prstDash val="solid"/>
            <a:round/>
            <a:headEnd type="none" w="med" len="med"/>
            <a:tailEnd type="triangle"/>
          </a:ln>
          <a:effectLst/>
        </p:spPr>
      </p:cxnSp>
      <p:sp>
        <p:nvSpPr>
          <p:cNvPr id="23" name="Parallelogram 22"/>
          <p:cNvSpPr/>
          <p:nvPr/>
        </p:nvSpPr>
        <p:spPr bwMode="auto">
          <a:xfrm rot="9623435">
            <a:off x="4235705" y="4994890"/>
            <a:ext cx="317089" cy="464004"/>
          </a:xfrm>
          <a:prstGeom prst="parallelogram">
            <a:avLst>
              <a:gd name="adj" fmla="val 4811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cxnSp>
        <p:nvCxnSpPr>
          <p:cNvPr id="25" name="Straight Arrow Connector 24"/>
          <p:cNvCxnSpPr/>
          <p:nvPr/>
        </p:nvCxnSpPr>
        <p:spPr bwMode="auto">
          <a:xfrm flipV="1">
            <a:off x="1238865" y="4852222"/>
            <a:ext cx="6046838" cy="766913"/>
          </a:xfrm>
          <a:prstGeom prst="straightConnector1">
            <a:avLst/>
          </a:prstGeom>
          <a:noFill/>
          <a:ln w="9525"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flipV="1">
            <a:off x="1231490" y="5058697"/>
            <a:ext cx="6061587" cy="339213"/>
          </a:xfrm>
          <a:prstGeom prst="straightConnector1">
            <a:avLst/>
          </a:prstGeom>
          <a:noFill/>
          <a:ln w="9525" cap="flat" cmpd="sng" algn="ctr">
            <a:solidFill>
              <a:schemeClr val="tx1"/>
            </a:solidFill>
            <a:prstDash val="solid"/>
            <a:round/>
            <a:headEnd type="none" w="med" len="med"/>
            <a:tailEnd type="triangle"/>
          </a:ln>
          <a:effectLst/>
        </p:spPr>
      </p:cxnSp>
      <p:sp>
        <p:nvSpPr>
          <p:cNvPr id="34" name="Oval 33"/>
          <p:cNvSpPr/>
          <p:nvPr/>
        </p:nvSpPr>
        <p:spPr bwMode="auto">
          <a:xfrm>
            <a:off x="7182465" y="4844846"/>
            <a:ext cx="132736"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sp>
        <p:nvSpPr>
          <p:cNvPr id="35" name="Oval 34"/>
          <p:cNvSpPr>
            <a:spLocks noChangeAspect="1"/>
          </p:cNvSpPr>
          <p:nvPr/>
        </p:nvSpPr>
        <p:spPr bwMode="auto">
          <a:xfrm>
            <a:off x="4372896" y="5204261"/>
            <a:ext cx="36546" cy="36576"/>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sp>
        <p:nvSpPr>
          <p:cNvPr id="38" name="TextBox 37"/>
          <p:cNvSpPr txBox="1"/>
          <p:nvPr/>
        </p:nvSpPr>
        <p:spPr>
          <a:xfrm>
            <a:off x="7071854" y="5095570"/>
            <a:ext cx="538316" cy="400110"/>
          </a:xfrm>
          <a:prstGeom prst="rect">
            <a:avLst/>
          </a:prstGeom>
          <a:noFill/>
        </p:spPr>
        <p:txBody>
          <a:bodyPr wrap="square" rtlCol="0">
            <a:spAutoFit/>
          </a:bodyPr>
          <a:lstStyle/>
          <a:p>
            <a:r>
              <a:rPr lang="en-US" sz="2000" i="1" dirty="0" smtClean="0">
                <a:latin typeface="Times New Roman" pitchFamily="18" charset="0"/>
                <a:cs typeface="Times New Roman" pitchFamily="18" charset="0"/>
              </a:rPr>
              <a:t>d</a:t>
            </a:r>
            <a:r>
              <a:rPr lang="el-GR" sz="2000" dirty="0" smtClean="0">
                <a:latin typeface="Times New Roman" pitchFamily="18" charset="0"/>
                <a:cs typeface="Times New Roman" pitchFamily="18" charset="0"/>
              </a:rPr>
              <a:t>Ω</a:t>
            </a:r>
            <a:endParaRPr lang="en-US" dirty="0">
              <a:latin typeface="Times New Roman" pitchFamily="18" charset="0"/>
              <a:cs typeface="Times New Roman" pitchFamily="18" charset="0"/>
            </a:endParaRPr>
          </a:p>
        </p:txBody>
      </p:sp>
      <p:sp>
        <p:nvSpPr>
          <p:cNvPr id="43" name="TextBox 42"/>
          <p:cNvSpPr txBox="1"/>
          <p:nvPr/>
        </p:nvSpPr>
        <p:spPr>
          <a:xfrm>
            <a:off x="8244348" y="4638368"/>
            <a:ext cx="538317" cy="400110"/>
          </a:xfrm>
          <a:prstGeom prst="rect">
            <a:avLst/>
          </a:prstGeom>
          <a:noFill/>
        </p:spPr>
        <p:txBody>
          <a:bodyPr wrap="square" rtlCol="0">
            <a:spAutoFit/>
          </a:bodyPr>
          <a:lstStyle/>
          <a:p>
            <a:r>
              <a:rPr lang="el-GR" sz="2000" dirty="0" smtClean="0">
                <a:latin typeface="Times New Roman" pitchFamily="18" charset="0"/>
                <a:cs typeface="Times New Roman" pitchFamily="18" charset="0"/>
              </a:rPr>
              <a:t>Ω</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dirty="0" smtClean="0"/>
              <a:t>In </a:t>
            </a:r>
            <a:r>
              <a:rPr lang="en-US" dirty="0" err="1" smtClean="0"/>
              <a:t>axisymmetric</a:t>
            </a:r>
            <a:r>
              <a:rPr lang="en-US" dirty="0" smtClean="0"/>
              <a:t> coordinates, angular differencing introduces additional dependencies</a:t>
            </a:r>
            <a:endParaRPr lang="en-US" dirty="0"/>
          </a:p>
        </p:txBody>
      </p:sp>
      <p:sp>
        <p:nvSpPr>
          <p:cNvPr id="51203" name="Rectangle 3"/>
          <p:cNvSpPr>
            <a:spLocks noGrp="1" noChangeArrowheads="1"/>
          </p:cNvSpPr>
          <p:nvPr>
            <p:ph type="body" idx="1"/>
          </p:nvPr>
        </p:nvSpPr>
        <p:spPr/>
        <p:txBody>
          <a:bodyPr/>
          <a:lstStyle/>
          <a:p>
            <a:r>
              <a:rPr lang="en-US" dirty="0">
                <a:latin typeface="+mj-lt"/>
              </a:rPr>
              <a:t>In </a:t>
            </a:r>
            <a:r>
              <a:rPr lang="en-US" dirty="0" err="1">
                <a:latin typeface="+mj-lt"/>
              </a:rPr>
              <a:t>axisymmetric</a:t>
            </a:r>
            <a:r>
              <a:rPr lang="en-US" dirty="0">
                <a:latin typeface="+mj-lt"/>
              </a:rPr>
              <a:t> (RZ) coordinates, angular differencing transfers energy from ordinates directed inward towards the axis into more outward ordinates.  The inward ordinates must therefore be swept first.</a:t>
            </a:r>
          </a:p>
        </p:txBody>
      </p:sp>
      <p:sp>
        <p:nvSpPr>
          <p:cNvPr id="51204" name="Text Box 4"/>
          <p:cNvSpPr txBox="1">
            <a:spLocks noChangeArrowheads="1"/>
          </p:cNvSpPr>
          <p:nvPr/>
        </p:nvSpPr>
        <p:spPr bwMode="auto">
          <a:xfrm>
            <a:off x="914400" y="3657600"/>
            <a:ext cx="2873375" cy="1569660"/>
          </a:xfrm>
          <a:prstGeom prst="rect">
            <a:avLst/>
          </a:prstGeom>
          <a:noFill/>
          <a:ln w="12700">
            <a:noFill/>
            <a:miter lim="800000"/>
            <a:headEnd/>
            <a:tailEnd/>
          </a:ln>
          <a:effectLst/>
        </p:spPr>
        <p:txBody>
          <a:bodyPr>
            <a:spAutoFit/>
          </a:bodyPr>
          <a:lstStyle/>
          <a:p>
            <a:pPr algn="l">
              <a:spcBef>
                <a:spcPct val="50000"/>
              </a:spcBef>
            </a:pPr>
            <a:r>
              <a:rPr lang="en-US" b="1" dirty="0">
                <a:latin typeface="+mj-lt"/>
              </a:rPr>
              <a:t>2D RZ, S</a:t>
            </a:r>
            <a:r>
              <a:rPr lang="en-US" b="1" baseline="-25000" dirty="0">
                <a:latin typeface="+mj-lt"/>
              </a:rPr>
              <a:t>4</a:t>
            </a:r>
            <a:r>
              <a:rPr lang="en-US" b="1" dirty="0">
                <a:latin typeface="+mj-lt"/>
              </a:rPr>
              <a:t> ordinate set requires 26 stages for 12 ordinates, up from  22 for Cartesian</a:t>
            </a:r>
          </a:p>
        </p:txBody>
      </p:sp>
      <p:pic>
        <p:nvPicPr>
          <p:cNvPr id="51227" name="Picture 27" descr="rz2"/>
          <p:cNvPicPr>
            <a:picLocks noChangeAspect="1" noChangeArrowheads="1"/>
          </p:cNvPicPr>
          <p:nvPr/>
        </p:nvPicPr>
        <p:blipFill>
          <a:blip r:embed="rId2" cstate="print"/>
          <a:srcRect/>
          <a:stretch>
            <a:fillRect/>
          </a:stretch>
        </p:blipFill>
        <p:spPr bwMode="auto">
          <a:xfrm>
            <a:off x="4495800" y="3048000"/>
            <a:ext cx="3292475" cy="329247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In AMR we can have both single-level and multi-level transport sweeps</a:t>
            </a:r>
            <a:endParaRPr lang="en-US" dirty="0"/>
          </a:p>
        </p:txBody>
      </p:sp>
      <p:sp>
        <p:nvSpPr>
          <p:cNvPr id="48131" name="Rectangle 3"/>
          <p:cNvSpPr>
            <a:spLocks noGrp="1" noChangeArrowheads="1"/>
          </p:cNvSpPr>
          <p:nvPr>
            <p:ph type="body" idx="1"/>
          </p:nvPr>
        </p:nvSpPr>
        <p:spPr/>
        <p:txBody>
          <a:bodyPr/>
          <a:lstStyle/>
          <a:p>
            <a:pPr>
              <a:buFont typeface="Wingdings" pitchFamily="2" charset="2"/>
              <a:buNone/>
            </a:pPr>
            <a:r>
              <a:rPr lang="en-US"/>
              <a:t> </a:t>
            </a:r>
          </a:p>
        </p:txBody>
      </p:sp>
      <p:sp>
        <p:nvSpPr>
          <p:cNvPr id="48132" name="Rectangle 4"/>
          <p:cNvSpPr>
            <a:spLocks noChangeArrowheads="1"/>
          </p:cNvSpPr>
          <p:nvPr/>
        </p:nvSpPr>
        <p:spPr bwMode="auto">
          <a:xfrm>
            <a:off x="1143000" y="2133600"/>
            <a:ext cx="76200" cy="38100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33" name="Rectangle 5"/>
          <p:cNvSpPr>
            <a:spLocks noChangeArrowheads="1"/>
          </p:cNvSpPr>
          <p:nvPr/>
        </p:nvSpPr>
        <p:spPr bwMode="auto">
          <a:xfrm>
            <a:off x="1219200" y="5943600"/>
            <a:ext cx="6781800" cy="76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34" name="Rectangle 6"/>
          <p:cNvSpPr>
            <a:spLocks noChangeArrowheads="1"/>
          </p:cNvSpPr>
          <p:nvPr/>
        </p:nvSpPr>
        <p:spPr bwMode="auto">
          <a:xfrm>
            <a:off x="1219200" y="2133600"/>
            <a:ext cx="6781800" cy="3810000"/>
          </a:xfrm>
          <a:prstGeom prst="rect">
            <a:avLst/>
          </a:prstGeom>
          <a:solidFill>
            <a:srgbClr val="FFFF00"/>
          </a:solidFill>
          <a:ln w="12700">
            <a:solidFill>
              <a:schemeClr val="tx1"/>
            </a:solidFill>
            <a:miter lim="800000"/>
            <a:headEnd/>
            <a:tailEnd/>
          </a:ln>
          <a:effectLst/>
        </p:spPr>
        <p:txBody>
          <a:bodyPr wrap="none" anchor="ctr"/>
          <a:lstStyle/>
          <a:p>
            <a:endParaRPr lang="en-US"/>
          </a:p>
        </p:txBody>
      </p:sp>
      <p:sp>
        <p:nvSpPr>
          <p:cNvPr id="48136" name="Line 8"/>
          <p:cNvSpPr>
            <a:spLocks noChangeShapeType="1"/>
          </p:cNvSpPr>
          <p:nvPr/>
        </p:nvSpPr>
        <p:spPr bwMode="auto">
          <a:xfrm flipV="1">
            <a:off x="4495800" y="3352800"/>
            <a:ext cx="685800" cy="685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38" name="Line 10"/>
          <p:cNvSpPr>
            <a:spLocks noChangeShapeType="1"/>
          </p:cNvSpPr>
          <p:nvPr/>
        </p:nvSpPr>
        <p:spPr bwMode="auto">
          <a:xfrm flipH="1" flipV="1">
            <a:off x="3810000" y="3352800"/>
            <a:ext cx="685800" cy="685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39" name="Line 11"/>
          <p:cNvSpPr>
            <a:spLocks noChangeShapeType="1"/>
          </p:cNvSpPr>
          <p:nvPr/>
        </p:nvSpPr>
        <p:spPr bwMode="auto">
          <a:xfrm flipH="1">
            <a:off x="3810000" y="4038600"/>
            <a:ext cx="685800" cy="685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40" name="Line 12"/>
          <p:cNvSpPr>
            <a:spLocks noChangeShapeType="1"/>
          </p:cNvSpPr>
          <p:nvPr/>
        </p:nvSpPr>
        <p:spPr bwMode="auto">
          <a:xfrm>
            <a:off x="4495800" y="4038600"/>
            <a:ext cx="685800" cy="685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42" name="Rectangle 14"/>
          <p:cNvSpPr>
            <a:spLocks noChangeArrowheads="1"/>
          </p:cNvSpPr>
          <p:nvPr/>
        </p:nvSpPr>
        <p:spPr bwMode="auto">
          <a:xfrm>
            <a:off x="1219200" y="2133600"/>
            <a:ext cx="6781800" cy="3810000"/>
          </a:xfrm>
          <a:prstGeom prst="rect">
            <a:avLst/>
          </a:prstGeom>
          <a:solidFill>
            <a:srgbClr val="FFFF00"/>
          </a:solidFill>
          <a:ln w="12700">
            <a:solidFill>
              <a:schemeClr val="tx1"/>
            </a:solidFill>
            <a:miter lim="800000"/>
            <a:headEnd/>
            <a:tailEnd/>
          </a:ln>
          <a:effectLst/>
        </p:spPr>
        <p:txBody>
          <a:bodyPr wrap="none" anchor="ctr"/>
          <a:lstStyle/>
          <a:p>
            <a:endParaRPr lang="en-US"/>
          </a:p>
        </p:txBody>
      </p:sp>
      <p:sp>
        <p:nvSpPr>
          <p:cNvPr id="48143" name="Rectangle 15"/>
          <p:cNvSpPr>
            <a:spLocks noChangeArrowheads="1"/>
          </p:cNvSpPr>
          <p:nvPr/>
        </p:nvSpPr>
        <p:spPr bwMode="auto">
          <a:xfrm>
            <a:off x="2667000" y="3200400"/>
            <a:ext cx="990600" cy="1676400"/>
          </a:xfrm>
          <a:prstGeom prst="rect">
            <a:avLst/>
          </a:prstGeom>
          <a:solidFill>
            <a:srgbClr val="FF9933"/>
          </a:solidFill>
          <a:ln w="12700">
            <a:solidFill>
              <a:schemeClr val="tx1"/>
            </a:solidFill>
            <a:miter lim="800000"/>
            <a:headEnd/>
            <a:tailEnd/>
          </a:ln>
          <a:effectLst/>
        </p:spPr>
        <p:txBody>
          <a:bodyPr wrap="none" anchor="ctr"/>
          <a:lstStyle/>
          <a:p>
            <a:endParaRPr lang="en-US"/>
          </a:p>
        </p:txBody>
      </p:sp>
      <p:sp>
        <p:nvSpPr>
          <p:cNvPr id="48175" name="Line 47"/>
          <p:cNvSpPr>
            <a:spLocks noChangeShapeType="1"/>
          </p:cNvSpPr>
          <p:nvPr/>
        </p:nvSpPr>
        <p:spPr bwMode="auto">
          <a:xfrm flipV="1">
            <a:off x="2895600" y="3810000"/>
            <a:ext cx="609600" cy="6096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48144" name="Rectangle 16"/>
          <p:cNvSpPr>
            <a:spLocks noChangeArrowheads="1"/>
          </p:cNvSpPr>
          <p:nvPr/>
        </p:nvSpPr>
        <p:spPr bwMode="auto">
          <a:xfrm>
            <a:off x="2590800" y="3200400"/>
            <a:ext cx="76200" cy="16764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45" name="Rectangle 17"/>
          <p:cNvSpPr>
            <a:spLocks noChangeArrowheads="1"/>
          </p:cNvSpPr>
          <p:nvPr/>
        </p:nvSpPr>
        <p:spPr bwMode="auto">
          <a:xfrm>
            <a:off x="2667000" y="4876800"/>
            <a:ext cx="990600" cy="76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47" name="Rectangle 19"/>
          <p:cNvSpPr>
            <a:spLocks noChangeArrowheads="1"/>
          </p:cNvSpPr>
          <p:nvPr/>
        </p:nvSpPr>
        <p:spPr bwMode="auto">
          <a:xfrm>
            <a:off x="3581400" y="4876800"/>
            <a:ext cx="76200" cy="457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48" name="Rectangle 20"/>
          <p:cNvSpPr>
            <a:spLocks noChangeArrowheads="1"/>
          </p:cNvSpPr>
          <p:nvPr/>
        </p:nvSpPr>
        <p:spPr bwMode="auto">
          <a:xfrm>
            <a:off x="3657600" y="5334000"/>
            <a:ext cx="1143000" cy="76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52" name="Rectangle 24"/>
          <p:cNvSpPr>
            <a:spLocks noChangeArrowheads="1"/>
          </p:cNvSpPr>
          <p:nvPr/>
        </p:nvSpPr>
        <p:spPr bwMode="auto">
          <a:xfrm>
            <a:off x="7010400" y="4724400"/>
            <a:ext cx="990600" cy="838200"/>
          </a:xfrm>
          <a:prstGeom prst="rect">
            <a:avLst/>
          </a:prstGeom>
          <a:solidFill>
            <a:srgbClr val="FF9933"/>
          </a:solidFill>
          <a:ln w="12700">
            <a:solidFill>
              <a:schemeClr val="tx1"/>
            </a:solidFill>
            <a:miter lim="800000"/>
            <a:headEnd/>
            <a:tailEnd/>
          </a:ln>
          <a:effectLst/>
        </p:spPr>
        <p:txBody>
          <a:bodyPr wrap="none" anchor="ctr"/>
          <a:lstStyle/>
          <a:p>
            <a:endParaRPr lang="en-US"/>
          </a:p>
        </p:txBody>
      </p:sp>
      <p:sp>
        <p:nvSpPr>
          <p:cNvPr id="48153" name="Rectangle 25"/>
          <p:cNvSpPr>
            <a:spLocks noChangeArrowheads="1"/>
          </p:cNvSpPr>
          <p:nvPr/>
        </p:nvSpPr>
        <p:spPr bwMode="auto">
          <a:xfrm>
            <a:off x="6934200" y="4724400"/>
            <a:ext cx="76200" cy="838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54" name="Rectangle 26"/>
          <p:cNvSpPr>
            <a:spLocks noChangeArrowheads="1"/>
          </p:cNvSpPr>
          <p:nvPr/>
        </p:nvSpPr>
        <p:spPr bwMode="auto">
          <a:xfrm>
            <a:off x="7010400" y="5562600"/>
            <a:ext cx="990600" cy="76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55" name="Rectangle 27"/>
          <p:cNvSpPr>
            <a:spLocks noChangeArrowheads="1"/>
          </p:cNvSpPr>
          <p:nvPr/>
        </p:nvSpPr>
        <p:spPr bwMode="auto">
          <a:xfrm>
            <a:off x="1219200" y="2057400"/>
            <a:ext cx="6781800" cy="76200"/>
          </a:xfrm>
          <a:prstGeom prst="rect">
            <a:avLst/>
          </a:prstGeom>
          <a:solidFill>
            <a:srgbClr val="FF0066"/>
          </a:solidFill>
          <a:ln w="12700">
            <a:solidFill>
              <a:schemeClr val="tx1"/>
            </a:solidFill>
            <a:miter lim="800000"/>
            <a:headEnd/>
            <a:tailEnd/>
          </a:ln>
          <a:effectLst/>
        </p:spPr>
        <p:txBody>
          <a:bodyPr wrap="none" anchor="ctr"/>
          <a:lstStyle/>
          <a:p>
            <a:endParaRPr lang="en-US"/>
          </a:p>
        </p:txBody>
      </p:sp>
      <p:sp>
        <p:nvSpPr>
          <p:cNvPr id="48156" name="Rectangle 28"/>
          <p:cNvSpPr>
            <a:spLocks noChangeArrowheads="1"/>
          </p:cNvSpPr>
          <p:nvPr/>
        </p:nvSpPr>
        <p:spPr bwMode="auto">
          <a:xfrm>
            <a:off x="8001000" y="2133600"/>
            <a:ext cx="76200" cy="3810000"/>
          </a:xfrm>
          <a:prstGeom prst="rect">
            <a:avLst/>
          </a:prstGeom>
          <a:solidFill>
            <a:srgbClr val="FF0066"/>
          </a:solidFill>
          <a:ln w="12700">
            <a:solidFill>
              <a:schemeClr val="tx1"/>
            </a:solidFill>
            <a:miter lim="800000"/>
            <a:headEnd/>
            <a:tailEnd/>
          </a:ln>
          <a:effectLst/>
        </p:spPr>
        <p:txBody>
          <a:bodyPr wrap="none" anchor="ctr"/>
          <a:lstStyle/>
          <a:p>
            <a:endParaRPr lang="en-US"/>
          </a:p>
        </p:txBody>
      </p:sp>
      <p:sp>
        <p:nvSpPr>
          <p:cNvPr id="48157" name="Rectangle 29"/>
          <p:cNvSpPr>
            <a:spLocks noChangeArrowheads="1"/>
          </p:cNvSpPr>
          <p:nvPr/>
        </p:nvSpPr>
        <p:spPr bwMode="auto">
          <a:xfrm>
            <a:off x="2667000" y="31242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58" name="Rectangle 30"/>
          <p:cNvSpPr>
            <a:spLocks noChangeArrowheads="1"/>
          </p:cNvSpPr>
          <p:nvPr/>
        </p:nvSpPr>
        <p:spPr bwMode="auto">
          <a:xfrm>
            <a:off x="3657600" y="3200400"/>
            <a:ext cx="76200" cy="16764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59" name="Rectangle 31"/>
          <p:cNvSpPr>
            <a:spLocks noChangeArrowheads="1"/>
          </p:cNvSpPr>
          <p:nvPr/>
        </p:nvSpPr>
        <p:spPr bwMode="auto">
          <a:xfrm>
            <a:off x="7010400" y="46482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0" name="Rectangle 32"/>
          <p:cNvSpPr>
            <a:spLocks noChangeArrowheads="1"/>
          </p:cNvSpPr>
          <p:nvPr/>
        </p:nvSpPr>
        <p:spPr bwMode="auto">
          <a:xfrm>
            <a:off x="8077200" y="4724400"/>
            <a:ext cx="76200" cy="838200"/>
          </a:xfrm>
          <a:prstGeom prst="rect">
            <a:avLst/>
          </a:prstGeom>
          <a:solidFill>
            <a:srgbClr val="FF0066"/>
          </a:solidFill>
          <a:ln w="12700">
            <a:solidFill>
              <a:schemeClr val="tx1"/>
            </a:solidFill>
            <a:miter lim="800000"/>
            <a:headEnd/>
            <a:tailEnd/>
          </a:ln>
          <a:effectLst/>
        </p:spPr>
        <p:txBody>
          <a:bodyPr wrap="none" anchor="ctr"/>
          <a:lstStyle/>
          <a:p>
            <a:endParaRPr lang="en-US"/>
          </a:p>
        </p:txBody>
      </p:sp>
      <p:sp>
        <p:nvSpPr>
          <p:cNvPr id="48146" name="Rectangle 18"/>
          <p:cNvSpPr>
            <a:spLocks noChangeArrowheads="1"/>
          </p:cNvSpPr>
          <p:nvPr/>
        </p:nvSpPr>
        <p:spPr bwMode="auto">
          <a:xfrm>
            <a:off x="3657600" y="3886200"/>
            <a:ext cx="1143000" cy="1447800"/>
          </a:xfrm>
          <a:prstGeom prst="rect">
            <a:avLst/>
          </a:prstGeom>
          <a:solidFill>
            <a:srgbClr val="FF9933"/>
          </a:solidFill>
          <a:ln w="12700">
            <a:solidFill>
              <a:schemeClr val="tx1"/>
            </a:solidFill>
            <a:miter lim="800000"/>
            <a:headEnd/>
            <a:tailEnd/>
          </a:ln>
          <a:effectLst/>
        </p:spPr>
        <p:txBody>
          <a:bodyPr wrap="none" anchor="ctr"/>
          <a:lstStyle/>
          <a:p>
            <a:endParaRPr lang="en-US"/>
          </a:p>
        </p:txBody>
      </p:sp>
      <p:sp>
        <p:nvSpPr>
          <p:cNvPr id="48161" name="Rectangle 33"/>
          <p:cNvSpPr>
            <a:spLocks noChangeArrowheads="1"/>
          </p:cNvSpPr>
          <p:nvPr/>
        </p:nvSpPr>
        <p:spPr bwMode="auto">
          <a:xfrm>
            <a:off x="3657600" y="3810000"/>
            <a:ext cx="11430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2" name="Rectangle 34"/>
          <p:cNvSpPr>
            <a:spLocks noChangeArrowheads="1"/>
          </p:cNvSpPr>
          <p:nvPr/>
        </p:nvSpPr>
        <p:spPr bwMode="auto">
          <a:xfrm>
            <a:off x="4800600" y="3886200"/>
            <a:ext cx="76200" cy="14478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49" name="Rectangle 21"/>
          <p:cNvSpPr>
            <a:spLocks noChangeArrowheads="1"/>
          </p:cNvSpPr>
          <p:nvPr/>
        </p:nvSpPr>
        <p:spPr bwMode="auto">
          <a:xfrm>
            <a:off x="4800600" y="3505200"/>
            <a:ext cx="990600" cy="1295400"/>
          </a:xfrm>
          <a:prstGeom prst="rect">
            <a:avLst/>
          </a:prstGeom>
          <a:solidFill>
            <a:srgbClr val="FF9933"/>
          </a:solidFill>
          <a:ln w="12700">
            <a:solidFill>
              <a:schemeClr val="tx1"/>
            </a:solidFill>
            <a:miter lim="800000"/>
            <a:headEnd/>
            <a:tailEnd/>
          </a:ln>
          <a:effectLst/>
        </p:spPr>
        <p:txBody>
          <a:bodyPr wrap="none" anchor="ctr"/>
          <a:lstStyle/>
          <a:p>
            <a:endParaRPr lang="en-US"/>
          </a:p>
        </p:txBody>
      </p:sp>
      <p:sp>
        <p:nvSpPr>
          <p:cNvPr id="48151" name="Rectangle 23"/>
          <p:cNvSpPr>
            <a:spLocks noChangeArrowheads="1"/>
          </p:cNvSpPr>
          <p:nvPr/>
        </p:nvSpPr>
        <p:spPr bwMode="auto">
          <a:xfrm>
            <a:off x="4724400" y="3505200"/>
            <a:ext cx="76200" cy="3810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50" name="Rectangle 22"/>
          <p:cNvSpPr>
            <a:spLocks noChangeArrowheads="1"/>
          </p:cNvSpPr>
          <p:nvPr/>
        </p:nvSpPr>
        <p:spPr bwMode="auto">
          <a:xfrm>
            <a:off x="4800600" y="4800600"/>
            <a:ext cx="990600" cy="76200"/>
          </a:xfrm>
          <a:prstGeom prst="rect">
            <a:avLst/>
          </a:prstGeom>
          <a:solidFill>
            <a:srgbClr val="0000FF"/>
          </a:solidFill>
          <a:ln w="12700">
            <a:solidFill>
              <a:schemeClr val="tx1"/>
            </a:solidFill>
            <a:miter lim="800000"/>
            <a:headEnd/>
            <a:tailEnd/>
          </a:ln>
          <a:effectLst/>
        </p:spPr>
        <p:txBody>
          <a:bodyPr wrap="none" anchor="ctr"/>
          <a:lstStyle/>
          <a:p>
            <a:endParaRPr lang="en-US"/>
          </a:p>
        </p:txBody>
      </p:sp>
      <p:sp>
        <p:nvSpPr>
          <p:cNvPr id="48163" name="Rectangle 35"/>
          <p:cNvSpPr>
            <a:spLocks noChangeArrowheads="1"/>
          </p:cNvSpPr>
          <p:nvPr/>
        </p:nvSpPr>
        <p:spPr bwMode="auto">
          <a:xfrm>
            <a:off x="4800600" y="34290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4" name="Rectangle 36"/>
          <p:cNvSpPr>
            <a:spLocks noChangeArrowheads="1"/>
          </p:cNvSpPr>
          <p:nvPr/>
        </p:nvSpPr>
        <p:spPr bwMode="auto">
          <a:xfrm>
            <a:off x="5791200" y="3505200"/>
            <a:ext cx="76200" cy="12954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74" name="Rectangle 46"/>
          <p:cNvSpPr>
            <a:spLocks noChangeArrowheads="1"/>
          </p:cNvSpPr>
          <p:nvPr/>
        </p:nvSpPr>
        <p:spPr bwMode="auto">
          <a:xfrm>
            <a:off x="1219200" y="2133600"/>
            <a:ext cx="6781800" cy="3810000"/>
          </a:xfrm>
          <a:prstGeom prst="rect">
            <a:avLst/>
          </a:prstGeom>
          <a:solidFill>
            <a:srgbClr val="FFFF00"/>
          </a:solidFill>
          <a:ln w="12700">
            <a:solidFill>
              <a:schemeClr val="tx1"/>
            </a:solidFill>
            <a:miter lim="800000"/>
            <a:headEnd/>
            <a:tailEnd/>
          </a:ln>
          <a:effectLst/>
        </p:spPr>
        <p:txBody>
          <a:bodyPr wrap="none" anchor="ctr"/>
          <a:lstStyle/>
          <a:p>
            <a:endParaRPr lang="en-US"/>
          </a:p>
        </p:txBody>
      </p:sp>
      <p:sp>
        <p:nvSpPr>
          <p:cNvPr id="48165" name="Rectangle 37"/>
          <p:cNvSpPr>
            <a:spLocks noChangeArrowheads="1"/>
          </p:cNvSpPr>
          <p:nvPr/>
        </p:nvSpPr>
        <p:spPr bwMode="auto">
          <a:xfrm>
            <a:off x="2667000" y="31242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6" name="Rectangle 38"/>
          <p:cNvSpPr>
            <a:spLocks noChangeArrowheads="1"/>
          </p:cNvSpPr>
          <p:nvPr/>
        </p:nvSpPr>
        <p:spPr bwMode="auto">
          <a:xfrm>
            <a:off x="3657600" y="3200400"/>
            <a:ext cx="76200" cy="6096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7" name="Rectangle 39"/>
          <p:cNvSpPr>
            <a:spLocks noChangeArrowheads="1"/>
          </p:cNvSpPr>
          <p:nvPr/>
        </p:nvSpPr>
        <p:spPr bwMode="auto">
          <a:xfrm>
            <a:off x="3657600" y="3810000"/>
            <a:ext cx="11430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8" name="Rectangle 40"/>
          <p:cNvSpPr>
            <a:spLocks noChangeArrowheads="1"/>
          </p:cNvSpPr>
          <p:nvPr/>
        </p:nvSpPr>
        <p:spPr bwMode="auto">
          <a:xfrm>
            <a:off x="4800600" y="4800600"/>
            <a:ext cx="76200" cy="5334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69" name="Rectangle 41"/>
          <p:cNvSpPr>
            <a:spLocks noChangeArrowheads="1"/>
          </p:cNvSpPr>
          <p:nvPr/>
        </p:nvSpPr>
        <p:spPr bwMode="auto">
          <a:xfrm>
            <a:off x="4800600" y="34290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70" name="Rectangle 42"/>
          <p:cNvSpPr>
            <a:spLocks noChangeArrowheads="1"/>
          </p:cNvSpPr>
          <p:nvPr/>
        </p:nvSpPr>
        <p:spPr bwMode="auto">
          <a:xfrm>
            <a:off x="5791200" y="3505200"/>
            <a:ext cx="76200" cy="12954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71" name="Rectangle 43"/>
          <p:cNvSpPr>
            <a:spLocks noChangeArrowheads="1"/>
          </p:cNvSpPr>
          <p:nvPr/>
        </p:nvSpPr>
        <p:spPr bwMode="auto">
          <a:xfrm>
            <a:off x="7010400" y="4648200"/>
            <a:ext cx="990600" cy="76200"/>
          </a:xfrm>
          <a:prstGeom prst="rect">
            <a:avLst/>
          </a:prstGeom>
          <a:solidFill>
            <a:srgbClr val="33CC33"/>
          </a:solidFill>
          <a:ln w="12700">
            <a:solidFill>
              <a:schemeClr val="tx1"/>
            </a:solidFill>
            <a:miter lim="800000"/>
            <a:headEnd/>
            <a:tailEnd/>
          </a:ln>
          <a:effectLst/>
        </p:spPr>
        <p:txBody>
          <a:bodyPr wrap="none" anchor="ctr"/>
          <a:lstStyle/>
          <a:p>
            <a:endParaRPr lang="en-US"/>
          </a:p>
        </p:txBody>
      </p:sp>
      <p:sp>
        <p:nvSpPr>
          <p:cNvPr id="48172" name="Rectangle 44"/>
          <p:cNvSpPr>
            <a:spLocks noChangeArrowheads="1"/>
          </p:cNvSpPr>
          <p:nvPr/>
        </p:nvSpPr>
        <p:spPr bwMode="auto">
          <a:xfrm>
            <a:off x="8077200" y="4724400"/>
            <a:ext cx="76200" cy="838200"/>
          </a:xfrm>
          <a:prstGeom prst="rect">
            <a:avLst/>
          </a:prstGeom>
          <a:solidFill>
            <a:schemeClr val="bg1"/>
          </a:solidFill>
          <a:ln w="12700">
            <a:solidFill>
              <a:schemeClr val="bg1"/>
            </a:solidFill>
            <a:miter lim="800000"/>
            <a:headEnd/>
            <a:tailEnd/>
          </a:ln>
          <a:effectLst/>
        </p:spPr>
        <p:txBody>
          <a:bodyPr wrap="none" anchor="ctr"/>
          <a:lstStyle/>
          <a:p>
            <a:endParaRPr lang="en-US"/>
          </a:p>
        </p:txBody>
      </p:sp>
      <p:sp>
        <p:nvSpPr>
          <p:cNvPr id="48173" name="Rectangle 45"/>
          <p:cNvSpPr>
            <a:spLocks noChangeArrowheads="1"/>
          </p:cNvSpPr>
          <p:nvPr/>
        </p:nvSpPr>
        <p:spPr bwMode="auto">
          <a:xfrm>
            <a:off x="8001000" y="2133600"/>
            <a:ext cx="76200" cy="3810000"/>
          </a:xfrm>
          <a:prstGeom prst="rect">
            <a:avLst/>
          </a:prstGeom>
          <a:solidFill>
            <a:srgbClr val="FF0066"/>
          </a:solidFill>
          <a:ln w="12700">
            <a:solidFill>
              <a:schemeClr val="tx1"/>
            </a:solidFill>
            <a:miter lim="800000"/>
            <a:headEnd/>
            <a:tailEnd/>
          </a:ln>
          <a:effectLst/>
        </p:spPr>
        <p:txBody>
          <a:bodyPr wrap="none" anchor="ctr"/>
          <a:lstStyle/>
          <a:p>
            <a:endParaRPr lang="en-US"/>
          </a:p>
        </p:txBody>
      </p:sp>
      <p:sp>
        <p:nvSpPr>
          <p:cNvPr id="48178" name="Line 50"/>
          <p:cNvSpPr>
            <a:spLocks noChangeShapeType="1"/>
          </p:cNvSpPr>
          <p:nvPr/>
        </p:nvSpPr>
        <p:spPr bwMode="auto">
          <a:xfrm flipV="1">
            <a:off x="2209800" y="4191000"/>
            <a:ext cx="762000" cy="762000"/>
          </a:xfrm>
          <a:prstGeom prst="line">
            <a:avLst/>
          </a:prstGeom>
          <a:noFill/>
          <a:ln w="12700">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8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81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81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8138"/>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4813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48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8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81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81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81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4815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481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481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481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499"/>
                                          </p:stCondLst>
                                        </p:cTn>
                                        <p:tgtEl>
                                          <p:spTgt spid="4815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499"/>
                                          </p:stCondLst>
                                        </p:cTn>
                                        <p:tgtEl>
                                          <p:spTgt spid="4815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499"/>
                                          </p:stCondLst>
                                        </p:cTn>
                                        <p:tgtEl>
                                          <p:spTgt spid="481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499"/>
                                          </p:stCondLst>
                                        </p:cTn>
                                        <p:tgtEl>
                                          <p:spTgt spid="4816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499"/>
                                          </p:stCondLst>
                                        </p:cTn>
                                        <p:tgtEl>
                                          <p:spTgt spid="481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499"/>
                                          </p:stCondLst>
                                        </p:cTn>
                                        <p:tgtEl>
                                          <p:spTgt spid="481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499"/>
                                          </p:stCondLst>
                                        </p:cTn>
                                        <p:tgtEl>
                                          <p:spTgt spid="481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499"/>
                                          </p:stCondLst>
                                        </p:cTn>
                                        <p:tgtEl>
                                          <p:spTgt spid="4816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499"/>
                                          </p:stCondLst>
                                        </p:cTn>
                                        <p:tgtEl>
                                          <p:spTgt spid="481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481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499"/>
                                          </p:stCondLst>
                                        </p:cTn>
                                        <p:tgtEl>
                                          <p:spTgt spid="481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499"/>
                                          </p:stCondLst>
                                        </p:cTn>
                                        <p:tgtEl>
                                          <p:spTgt spid="481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499"/>
                                          </p:stCondLst>
                                        </p:cTn>
                                        <p:tgtEl>
                                          <p:spTgt spid="481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499"/>
                                          </p:stCondLst>
                                        </p:cTn>
                                        <p:tgtEl>
                                          <p:spTgt spid="4816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4817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499"/>
                                          </p:stCondLst>
                                        </p:cTn>
                                        <p:tgtEl>
                                          <p:spTgt spid="4816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499"/>
                                          </p:stCondLst>
                                        </p:cTn>
                                        <p:tgtEl>
                                          <p:spTgt spid="481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499"/>
                                          </p:stCondLst>
                                        </p:cTn>
                                        <p:tgtEl>
                                          <p:spTgt spid="4816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499"/>
                                          </p:stCondLst>
                                        </p:cTn>
                                        <p:tgtEl>
                                          <p:spTgt spid="4816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499"/>
                                          </p:stCondLst>
                                        </p:cTn>
                                        <p:tgtEl>
                                          <p:spTgt spid="4816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499"/>
                                          </p:stCondLst>
                                        </p:cTn>
                                        <p:tgtEl>
                                          <p:spTgt spid="4817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499"/>
                                          </p:stCondLst>
                                        </p:cTn>
                                        <p:tgtEl>
                                          <p:spTgt spid="4817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499"/>
                                          </p:stCondLst>
                                        </p:cTn>
                                        <p:tgtEl>
                                          <p:spTgt spid="4817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499"/>
                                          </p:stCondLst>
                                        </p:cTn>
                                        <p:tgtEl>
                                          <p:spTgt spid="4817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499"/>
                                          </p:stCondLst>
                                        </p:cTn>
                                        <p:tgtEl>
                                          <p:spTgt spid="48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6" grpId="0" animBg="1"/>
      <p:bldP spid="48138" grpId="0" animBg="1"/>
      <p:bldP spid="48139" grpId="0" animBg="1"/>
      <p:bldP spid="48140" grpId="0" animBg="1"/>
      <p:bldP spid="48142" grpId="0" animBg="1"/>
      <p:bldP spid="48143" grpId="0" animBg="1"/>
      <p:bldP spid="48175" grpId="0" animBg="1"/>
      <p:bldP spid="48144" grpId="0" animBg="1"/>
      <p:bldP spid="48145" grpId="0" animBg="1"/>
      <p:bldP spid="48147" grpId="0" animBg="1"/>
      <p:bldP spid="48148" grpId="0" animBg="1"/>
      <p:bldP spid="48152" grpId="0" animBg="1"/>
      <p:bldP spid="48153" grpId="0" animBg="1"/>
      <p:bldP spid="48154" grpId="0" animBg="1"/>
      <p:bldP spid="48155" grpId="0" animBg="1"/>
      <p:bldP spid="48156" grpId="0" animBg="1"/>
      <p:bldP spid="48157" grpId="0" animBg="1"/>
      <p:bldP spid="48158" grpId="0" animBg="1"/>
      <p:bldP spid="48159" grpId="0" animBg="1"/>
      <p:bldP spid="48160" grpId="0" animBg="1"/>
      <p:bldP spid="48146" grpId="0" animBg="1"/>
      <p:bldP spid="48161" grpId="0" animBg="1"/>
      <p:bldP spid="48162" grpId="0" animBg="1"/>
      <p:bldP spid="48149" grpId="0" animBg="1"/>
      <p:bldP spid="48151" grpId="0" animBg="1"/>
      <p:bldP spid="48150" grpId="0" animBg="1"/>
      <p:bldP spid="48163" grpId="0" animBg="1"/>
      <p:bldP spid="48164" grpId="0" animBg="1"/>
      <p:bldP spid="48174" grpId="0" animBg="1"/>
      <p:bldP spid="48165" grpId="0" animBg="1"/>
      <p:bldP spid="48166" grpId="0" animBg="1"/>
      <p:bldP spid="48167" grpId="0" animBg="1"/>
      <p:bldP spid="48168" grpId="0" animBg="1"/>
      <p:bldP spid="48169" grpId="0" animBg="1"/>
      <p:bldP spid="48170" grpId="0" animBg="1"/>
      <p:bldP spid="48171" grpId="0" animBg="1"/>
      <p:bldP spid="48172" grpId="0" animBg="1"/>
      <p:bldP spid="48173" grpId="0" animBg="1"/>
      <p:bldP spid="4817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Transport sweeps attack one ordinate at a time, treating info from other ordinates as fixed sources</a:t>
            </a:r>
            <a:endParaRPr lang="en-US" dirty="0"/>
          </a:p>
        </p:txBody>
      </p:sp>
      <p:sp>
        <p:nvSpPr>
          <p:cNvPr id="54275" name="Rectangle 3"/>
          <p:cNvSpPr>
            <a:spLocks noGrp="1" noChangeArrowheads="1"/>
          </p:cNvSpPr>
          <p:nvPr>
            <p:ph type="body" idx="1"/>
          </p:nvPr>
        </p:nvSpPr>
        <p:spPr/>
        <p:txBody>
          <a:bodyPr/>
          <a:lstStyle/>
          <a:p>
            <a:pPr>
              <a:buFont typeface="Wingdings" pitchFamily="2" charset="2"/>
              <a:buNone/>
            </a:pPr>
            <a:endParaRPr lang="en-US" dirty="0"/>
          </a:p>
          <a:p>
            <a:pPr>
              <a:buFont typeface="Wingdings" pitchFamily="2" charset="2"/>
              <a:buNone/>
            </a:pPr>
            <a:r>
              <a:rPr lang="en-US" dirty="0">
                <a:latin typeface="+mj-lt"/>
              </a:rPr>
              <a:t>Three “sources” must be recomputed after each sweep, and iterated to convergence:</a:t>
            </a:r>
          </a:p>
          <a:p>
            <a:pPr>
              <a:buFont typeface="Wingdings" pitchFamily="2" charset="2"/>
              <a:buNone/>
            </a:pPr>
            <a:endParaRPr lang="en-US" dirty="0">
              <a:latin typeface="+mj-lt"/>
            </a:endParaRPr>
          </a:p>
          <a:p>
            <a:r>
              <a:rPr lang="en-US" dirty="0">
                <a:latin typeface="+mj-lt"/>
              </a:rPr>
              <a:t>Scattering source</a:t>
            </a:r>
          </a:p>
          <a:p>
            <a:r>
              <a:rPr lang="en-US" dirty="0">
                <a:latin typeface="+mj-lt"/>
              </a:rPr>
              <a:t>Reflecting boundaries</a:t>
            </a:r>
          </a:p>
          <a:p>
            <a:r>
              <a:rPr lang="en-US" dirty="0">
                <a:latin typeface="+mj-lt"/>
              </a:rPr>
              <a:t>AMR refluxing source</a:t>
            </a:r>
          </a:p>
          <a:p>
            <a:pPr>
              <a:buFont typeface="Wingdings" pitchFamily="2" charset="2"/>
              <a:buNone/>
            </a:pPr>
            <a:endParaRPr lang="en-US" dirty="0">
              <a:latin typeface="+mj-lt"/>
            </a:endParaRPr>
          </a:p>
          <a:p>
            <a:pPr>
              <a:buFont typeface="Wingdings" pitchFamily="2" charset="2"/>
              <a:buNone/>
            </a:pPr>
            <a:r>
              <a:rPr lang="en-US" dirty="0">
                <a:latin typeface="+mj-lt"/>
              </a:rPr>
              <a:t>The AMR source converges most quickly, while the scattering source is often so slow that convergence acceleration is required.</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smtClean="0"/>
              <a:t>In an AMR problem the parallel stages are less regular but the basic ideas are still the same</a:t>
            </a:r>
            <a:endParaRPr lang="en-US" dirty="0"/>
          </a:p>
        </p:txBody>
      </p:sp>
      <p:sp>
        <p:nvSpPr>
          <p:cNvPr id="52227" name="Rectangle 3"/>
          <p:cNvSpPr>
            <a:spLocks noGrp="1" noChangeArrowheads="1"/>
          </p:cNvSpPr>
          <p:nvPr>
            <p:ph type="body" idx="1"/>
          </p:nvPr>
        </p:nvSpPr>
        <p:spPr/>
        <p:txBody>
          <a:bodyPr/>
          <a:lstStyle/>
          <a:p>
            <a:pPr>
              <a:buFont typeface="Wingdings" pitchFamily="2" charset="2"/>
              <a:buNone/>
            </a:pPr>
            <a:r>
              <a:rPr lang="en-US" dirty="0">
                <a:latin typeface="+mj-lt"/>
              </a:rPr>
              <a:t>43 level 1 grids, 66 stages for 40 ordinates (S</a:t>
            </a:r>
            <a:r>
              <a:rPr lang="en-US" baseline="-25000" dirty="0">
                <a:latin typeface="+mj-lt"/>
              </a:rPr>
              <a:t>8</a:t>
            </a:r>
            <a:r>
              <a:rPr lang="en-US" dirty="0" smtClean="0">
                <a:latin typeface="+mj-lt"/>
              </a:rPr>
              <a:t>)                                  </a:t>
            </a:r>
            <a:r>
              <a:rPr lang="en-US" dirty="0">
                <a:latin typeface="+mj-lt"/>
              </a:rPr>
              <a:t>(20 waves in each direction):</a:t>
            </a:r>
          </a:p>
        </p:txBody>
      </p:sp>
      <p:pic>
        <p:nvPicPr>
          <p:cNvPr id="52231" name="Picture 7" descr="test3"/>
          <p:cNvPicPr>
            <a:picLocks noChangeAspect="1" noChangeArrowheads="1"/>
          </p:cNvPicPr>
          <p:nvPr/>
        </p:nvPicPr>
        <p:blipFill>
          <a:blip r:embed="rId2" cstate="print"/>
          <a:srcRect/>
          <a:stretch>
            <a:fillRect/>
          </a:stretch>
        </p:blipFill>
        <p:spPr bwMode="auto">
          <a:xfrm>
            <a:off x="2057400" y="2514600"/>
            <a:ext cx="1755775" cy="1755775"/>
          </a:xfrm>
          <a:prstGeom prst="rect">
            <a:avLst/>
          </a:prstGeom>
          <a:noFill/>
        </p:spPr>
      </p:pic>
      <p:pic>
        <p:nvPicPr>
          <p:cNvPr id="52232" name="Picture 8" descr="test14"/>
          <p:cNvPicPr>
            <a:picLocks noChangeAspect="1" noChangeArrowheads="1"/>
          </p:cNvPicPr>
          <p:nvPr/>
        </p:nvPicPr>
        <p:blipFill>
          <a:blip r:embed="rId3" cstate="print"/>
          <a:srcRect/>
          <a:stretch>
            <a:fillRect/>
          </a:stretch>
        </p:blipFill>
        <p:spPr bwMode="auto">
          <a:xfrm>
            <a:off x="5791200" y="2514600"/>
            <a:ext cx="1755775" cy="1755775"/>
          </a:xfrm>
          <a:prstGeom prst="rect">
            <a:avLst/>
          </a:prstGeom>
          <a:noFill/>
        </p:spPr>
      </p:pic>
      <p:pic>
        <p:nvPicPr>
          <p:cNvPr id="52233" name="Picture 9" descr="test33"/>
          <p:cNvPicPr>
            <a:picLocks noChangeAspect="1" noChangeArrowheads="1"/>
          </p:cNvPicPr>
          <p:nvPr/>
        </p:nvPicPr>
        <p:blipFill>
          <a:blip r:embed="rId4" cstate="print"/>
          <a:srcRect/>
          <a:stretch>
            <a:fillRect/>
          </a:stretch>
        </p:blipFill>
        <p:spPr bwMode="auto">
          <a:xfrm>
            <a:off x="2057400" y="4495800"/>
            <a:ext cx="1755775" cy="1755775"/>
          </a:xfrm>
          <a:prstGeom prst="rect">
            <a:avLst/>
          </a:prstGeom>
          <a:noFill/>
        </p:spPr>
      </p:pic>
      <p:pic>
        <p:nvPicPr>
          <p:cNvPr id="52234" name="Picture 10" descr="test61"/>
          <p:cNvPicPr>
            <a:picLocks noChangeAspect="1" noChangeArrowheads="1"/>
          </p:cNvPicPr>
          <p:nvPr/>
        </p:nvPicPr>
        <p:blipFill>
          <a:blip r:embed="rId5" cstate="print"/>
          <a:srcRect/>
          <a:stretch>
            <a:fillRect/>
          </a:stretch>
        </p:blipFill>
        <p:spPr bwMode="auto">
          <a:xfrm>
            <a:off x="5791200" y="4495800"/>
            <a:ext cx="1755775" cy="1755775"/>
          </a:xfrm>
          <a:prstGeom prst="rect">
            <a:avLst/>
          </a:prstGeom>
          <a:noFill/>
        </p:spPr>
      </p:pic>
      <p:sp>
        <p:nvSpPr>
          <p:cNvPr id="52235" name="Text Box 11"/>
          <p:cNvSpPr txBox="1">
            <a:spLocks noChangeArrowheads="1"/>
          </p:cNvSpPr>
          <p:nvPr/>
        </p:nvSpPr>
        <p:spPr bwMode="auto">
          <a:xfrm>
            <a:off x="609600" y="3200400"/>
            <a:ext cx="1219200" cy="366713"/>
          </a:xfrm>
          <a:prstGeom prst="rect">
            <a:avLst/>
          </a:prstGeom>
          <a:noFill/>
          <a:ln w="12700">
            <a:noFill/>
            <a:miter lim="800000"/>
            <a:headEnd/>
            <a:tailEnd/>
          </a:ln>
          <a:effectLst/>
        </p:spPr>
        <p:txBody>
          <a:bodyPr>
            <a:spAutoFit/>
          </a:bodyPr>
          <a:lstStyle/>
          <a:p>
            <a:pPr>
              <a:spcBef>
                <a:spcPct val="50000"/>
              </a:spcBef>
            </a:pPr>
            <a:r>
              <a:rPr lang="en-US" sz="1800" b="1">
                <a:latin typeface="Arial" pitchFamily="34" charset="0"/>
              </a:rPr>
              <a:t>Stage 4</a:t>
            </a:r>
          </a:p>
        </p:txBody>
      </p:sp>
      <p:sp>
        <p:nvSpPr>
          <p:cNvPr id="52236" name="Text Box 12"/>
          <p:cNvSpPr txBox="1">
            <a:spLocks noChangeArrowheads="1"/>
          </p:cNvSpPr>
          <p:nvPr/>
        </p:nvSpPr>
        <p:spPr bwMode="auto">
          <a:xfrm>
            <a:off x="685800" y="5257800"/>
            <a:ext cx="1143000" cy="366713"/>
          </a:xfrm>
          <a:prstGeom prst="rect">
            <a:avLst/>
          </a:prstGeom>
          <a:noFill/>
          <a:ln w="12700">
            <a:noFill/>
            <a:miter lim="800000"/>
            <a:headEnd/>
            <a:tailEnd/>
          </a:ln>
          <a:effectLst/>
        </p:spPr>
        <p:txBody>
          <a:bodyPr>
            <a:spAutoFit/>
          </a:bodyPr>
          <a:lstStyle/>
          <a:p>
            <a:pPr>
              <a:spcBef>
                <a:spcPct val="50000"/>
              </a:spcBef>
            </a:pPr>
            <a:r>
              <a:rPr lang="en-US" sz="1800" b="1">
                <a:latin typeface="Arial" pitchFamily="34" charset="0"/>
              </a:rPr>
              <a:t>Stage 34</a:t>
            </a:r>
          </a:p>
        </p:txBody>
      </p:sp>
      <p:sp>
        <p:nvSpPr>
          <p:cNvPr id="52237" name="Text Box 13"/>
          <p:cNvSpPr txBox="1">
            <a:spLocks noChangeArrowheads="1"/>
          </p:cNvSpPr>
          <p:nvPr/>
        </p:nvSpPr>
        <p:spPr bwMode="auto">
          <a:xfrm>
            <a:off x="4343400" y="3200400"/>
            <a:ext cx="1295400" cy="366713"/>
          </a:xfrm>
          <a:prstGeom prst="rect">
            <a:avLst/>
          </a:prstGeom>
          <a:noFill/>
          <a:ln w="12700">
            <a:noFill/>
            <a:miter lim="800000"/>
            <a:headEnd/>
            <a:tailEnd/>
          </a:ln>
          <a:effectLst/>
        </p:spPr>
        <p:txBody>
          <a:bodyPr>
            <a:spAutoFit/>
          </a:bodyPr>
          <a:lstStyle/>
          <a:p>
            <a:pPr>
              <a:spcBef>
                <a:spcPct val="50000"/>
              </a:spcBef>
            </a:pPr>
            <a:r>
              <a:rPr lang="en-US" sz="1800" b="1">
                <a:latin typeface="Arial" pitchFamily="34" charset="0"/>
              </a:rPr>
              <a:t>Stage 15</a:t>
            </a:r>
          </a:p>
        </p:txBody>
      </p:sp>
      <p:sp>
        <p:nvSpPr>
          <p:cNvPr id="52238" name="Text Box 14"/>
          <p:cNvSpPr txBox="1">
            <a:spLocks noChangeArrowheads="1"/>
          </p:cNvSpPr>
          <p:nvPr/>
        </p:nvSpPr>
        <p:spPr bwMode="auto">
          <a:xfrm>
            <a:off x="4343400" y="5257800"/>
            <a:ext cx="1295400" cy="366713"/>
          </a:xfrm>
          <a:prstGeom prst="rect">
            <a:avLst/>
          </a:prstGeom>
          <a:noFill/>
          <a:ln w="12700">
            <a:noFill/>
            <a:miter lim="800000"/>
            <a:headEnd/>
            <a:tailEnd/>
          </a:ln>
          <a:effectLst/>
        </p:spPr>
        <p:txBody>
          <a:bodyPr>
            <a:spAutoFit/>
          </a:bodyPr>
          <a:lstStyle/>
          <a:p>
            <a:pPr>
              <a:spcBef>
                <a:spcPct val="50000"/>
              </a:spcBef>
            </a:pPr>
            <a:r>
              <a:rPr lang="en-US" sz="1800" b="1">
                <a:latin typeface="Arial" pitchFamily="34" charset="0"/>
              </a:rPr>
              <a:t>Stage 62</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5" name="Rectangle 7"/>
          <p:cNvSpPr>
            <a:spLocks noChangeArrowheads="1"/>
          </p:cNvSpPr>
          <p:nvPr/>
        </p:nvSpPr>
        <p:spPr bwMode="auto">
          <a:xfrm>
            <a:off x="6172200" y="3048000"/>
            <a:ext cx="914400" cy="914400"/>
          </a:xfrm>
          <a:prstGeom prst="rect">
            <a:avLst/>
          </a:prstGeom>
          <a:solidFill>
            <a:srgbClr val="33CC33"/>
          </a:solidFill>
          <a:ln w="12700">
            <a:miter lim="800000"/>
            <a:headEnd/>
            <a:tailEnd/>
          </a:ln>
          <a:effectLst/>
          <a:scene3d>
            <a:camera prst="legacyObliqueTopRight"/>
            <a:lightRig rig="legacyFlat3" dir="b"/>
          </a:scene3d>
          <a:sp3d extrusionH="887400" prstMaterial="legacyMatte">
            <a:bevelT w="13500" h="13500" prst="angle"/>
            <a:bevelB w="13500" h="13500" prst="angle"/>
            <a:extrusionClr>
              <a:srgbClr val="33CC33"/>
            </a:extrusionClr>
          </a:sp3d>
        </p:spPr>
        <p:txBody>
          <a:bodyPr wrap="none" anchor="ctr">
            <a:flatTx/>
          </a:bodyPr>
          <a:lstStyle/>
          <a:p>
            <a:endParaRPr lang="en-US"/>
          </a:p>
        </p:txBody>
      </p:sp>
      <p:sp>
        <p:nvSpPr>
          <p:cNvPr id="58370" name="Rectangle 2"/>
          <p:cNvSpPr>
            <a:spLocks noChangeArrowheads="1"/>
          </p:cNvSpPr>
          <p:nvPr/>
        </p:nvSpPr>
        <p:spPr bwMode="auto">
          <a:xfrm>
            <a:off x="5867400" y="3352800"/>
            <a:ext cx="914400" cy="1752600"/>
          </a:xfrm>
          <a:prstGeom prst="rect">
            <a:avLst/>
          </a:prstGeom>
          <a:solidFill>
            <a:srgbClr val="FF0066"/>
          </a:solidFill>
          <a:ln w="12700">
            <a:miter lim="800000"/>
            <a:headEnd/>
            <a:tailEnd/>
          </a:ln>
          <a:effectLst/>
          <a:scene3d>
            <a:camera prst="legacyObliqueTopRight"/>
            <a:lightRig rig="legacyFlat3" dir="b"/>
          </a:scene3d>
          <a:sp3d extrusionH="836600" prstMaterial="legacyMatte">
            <a:bevelT w="13500" h="13500" prst="angle"/>
            <a:bevelB w="13500" h="13500" prst="angle"/>
            <a:extrusionClr>
              <a:srgbClr val="FF0066"/>
            </a:extrusionClr>
          </a:sp3d>
        </p:spPr>
        <p:txBody>
          <a:bodyPr wrap="none" anchor="ctr">
            <a:flatTx/>
          </a:bodyPr>
          <a:lstStyle/>
          <a:p>
            <a:endParaRPr lang="en-US"/>
          </a:p>
        </p:txBody>
      </p:sp>
      <p:sp>
        <p:nvSpPr>
          <p:cNvPr id="58371" name="Rectangle 3"/>
          <p:cNvSpPr>
            <a:spLocks noGrp="1" noChangeArrowheads="1"/>
          </p:cNvSpPr>
          <p:nvPr>
            <p:ph type="title"/>
          </p:nvPr>
        </p:nvSpPr>
        <p:spPr/>
        <p:txBody>
          <a:bodyPr/>
          <a:lstStyle/>
          <a:p>
            <a:r>
              <a:rPr lang="en-US" dirty="0" smtClean="0"/>
              <a:t>In 3D AMR, there may be no grid upstream of all the others, so no place to start a sweep!</a:t>
            </a:r>
            <a:endParaRPr lang="en-US" dirty="0"/>
          </a:p>
        </p:txBody>
      </p:sp>
      <p:sp>
        <p:nvSpPr>
          <p:cNvPr id="58372" name="Rectangle 4"/>
          <p:cNvSpPr>
            <a:spLocks noGrp="1" noChangeArrowheads="1"/>
          </p:cNvSpPr>
          <p:nvPr>
            <p:ph type="body" idx="1"/>
          </p:nvPr>
        </p:nvSpPr>
        <p:spPr>
          <a:xfrm>
            <a:off x="419099" y="1587500"/>
            <a:ext cx="5347520" cy="3272094"/>
          </a:xfrm>
        </p:spPr>
        <p:txBody>
          <a:bodyPr/>
          <a:lstStyle/>
          <a:p>
            <a:r>
              <a:rPr lang="en-US" sz="2000" dirty="0">
                <a:latin typeface="+mj-lt"/>
              </a:rPr>
              <a:t>In 2D, grids are sorted for each ordinate </a:t>
            </a:r>
            <a:r>
              <a:rPr lang="en-US" sz="2000" dirty="0" smtClean="0">
                <a:latin typeface="+mj-lt"/>
              </a:rPr>
              <a:t>direction.</a:t>
            </a:r>
          </a:p>
          <a:p>
            <a:endParaRPr lang="en-US" sz="2000" dirty="0">
              <a:latin typeface="+mj-lt"/>
            </a:endParaRPr>
          </a:p>
          <a:p>
            <a:r>
              <a:rPr lang="en-US" sz="2000" dirty="0">
                <a:latin typeface="+mj-lt"/>
              </a:rPr>
              <a:t>In 3D, sorting isn’t always possible</a:t>
            </a:r>
            <a:r>
              <a:rPr lang="en-US" sz="2000" dirty="0">
                <a:latin typeface="+mj-lt"/>
                <a:cs typeface="Arial" pitchFamily="34" charset="0"/>
              </a:rPr>
              <a:t>—loops can </a:t>
            </a:r>
            <a:r>
              <a:rPr lang="en-US" sz="2000" dirty="0" smtClean="0">
                <a:latin typeface="+mj-lt"/>
                <a:cs typeface="Arial" pitchFamily="34" charset="0"/>
              </a:rPr>
              <a:t>form.</a:t>
            </a:r>
          </a:p>
          <a:p>
            <a:endParaRPr lang="en-US" sz="2000" dirty="0">
              <a:latin typeface="+mj-lt"/>
              <a:cs typeface="Arial" pitchFamily="34" charset="0"/>
            </a:endParaRPr>
          </a:p>
          <a:p>
            <a:r>
              <a:rPr lang="en-US" sz="2000" dirty="0">
                <a:latin typeface="+mj-lt"/>
                <a:cs typeface="Arial" pitchFamily="34" charset="0"/>
              </a:rPr>
              <a:t>The solution is to split grids to break the </a:t>
            </a:r>
            <a:r>
              <a:rPr lang="en-US" sz="2000" dirty="0" smtClean="0">
                <a:latin typeface="+mj-lt"/>
                <a:cs typeface="Arial" pitchFamily="34" charset="0"/>
              </a:rPr>
              <a:t>loops.</a:t>
            </a:r>
          </a:p>
          <a:p>
            <a:endParaRPr lang="en-US" sz="2000" dirty="0">
              <a:latin typeface="+mj-lt"/>
              <a:cs typeface="Arial" pitchFamily="34" charset="0"/>
            </a:endParaRPr>
          </a:p>
          <a:p>
            <a:r>
              <a:rPr lang="en-US" sz="2000" dirty="0" smtClean="0">
                <a:latin typeface="+mj-lt"/>
                <a:cs typeface="Arial" pitchFamily="34" charset="0"/>
              </a:rPr>
              <a:t>It </a:t>
            </a:r>
            <a:r>
              <a:rPr lang="en-US" sz="2000" dirty="0">
                <a:latin typeface="+mj-lt"/>
                <a:cs typeface="Arial" pitchFamily="34" charset="0"/>
              </a:rPr>
              <a:t>is possible to always choose splits in the z direction </a:t>
            </a:r>
            <a:r>
              <a:rPr lang="en-US" sz="2000" dirty="0" smtClean="0">
                <a:latin typeface="+mj-lt"/>
                <a:cs typeface="Arial" pitchFamily="34" charset="0"/>
              </a:rPr>
              <a:t>only (or any other direction you prefer).  This is good because it can help with data locality.</a:t>
            </a:r>
            <a:endParaRPr lang="en-US" sz="2000" dirty="0">
              <a:latin typeface="+mj-lt"/>
            </a:endParaRPr>
          </a:p>
        </p:txBody>
      </p:sp>
      <p:sp>
        <p:nvSpPr>
          <p:cNvPr id="58373" name="Rectangle 5"/>
          <p:cNvSpPr>
            <a:spLocks noChangeArrowheads="1"/>
          </p:cNvSpPr>
          <p:nvPr/>
        </p:nvSpPr>
        <p:spPr bwMode="auto">
          <a:xfrm>
            <a:off x="6781800" y="4267200"/>
            <a:ext cx="838200" cy="838200"/>
          </a:xfrm>
          <a:prstGeom prst="rect">
            <a:avLst/>
          </a:prstGeom>
          <a:solidFill>
            <a:schemeClr val="accent1"/>
          </a:solidFill>
          <a:ln w="12700">
            <a:miter lim="800000"/>
            <a:headEnd/>
            <a:tailEnd/>
          </a:ln>
          <a:effectLst/>
          <a:scene3d>
            <a:camera prst="legacyObliqueTopRight"/>
            <a:lightRig rig="legacyFlat3" dir="b"/>
          </a:scene3d>
          <a:sp3d extrusionH="1751000" prstMaterial="legacyMatte">
            <a:bevelT w="13500" h="13500" prst="angle"/>
            <a:bevelB w="13500" h="13500" prst="angle"/>
            <a:extrusionClr>
              <a:schemeClr val="accent1"/>
            </a:extrusionClr>
          </a:sp3d>
        </p:spPr>
        <p:txBody>
          <a:bodyPr wrap="none" anchor="ctr">
            <a:flatTx/>
          </a:bodyPr>
          <a:lstStyle/>
          <a:p>
            <a:endParaRPr lang="en-US"/>
          </a:p>
        </p:txBody>
      </p:sp>
      <p:sp>
        <p:nvSpPr>
          <p:cNvPr id="58374" name="Rectangle 6"/>
          <p:cNvSpPr>
            <a:spLocks noChangeArrowheads="1"/>
          </p:cNvSpPr>
          <p:nvPr/>
        </p:nvSpPr>
        <p:spPr bwMode="auto">
          <a:xfrm>
            <a:off x="7086600" y="3048000"/>
            <a:ext cx="838200" cy="914400"/>
          </a:xfrm>
          <a:prstGeom prst="rect">
            <a:avLst/>
          </a:prstGeom>
          <a:solidFill>
            <a:srgbClr val="33CC33"/>
          </a:solidFill>
          <a:ln w="12700">
            <a:miter lim="800000"/>
            <a:headEnd/>
            <a:tailEnd/>
          </a:ln>
          <a:effectLst/>
          <a:scene3d>
            <a:camera prst="legacyObliqueTopRight"/>
            <a:lightRig rig="legacyFlat3" dir="b"/>
          </a:scene3d>
          <a:sp3d extrusionH="887400" prstMaterial="legacyMatte">
            <a:bevelT w="13500" h="13500" prst="angle"/>
            <a:bevelB w="13500" h="13500" prst="angle"/>
            <a:extrusionClr>
              <a:srgbClr val="33CC33"/>
            </a:extrusionClr>
          </a:sp3d>
        </p:spPr>
        <p:txBody>
          <a:bodyPr wrap="none" anchor="ctr">
            <a:flatTx/>
          </a:bodyPr>
          <a:lstStyle/>
          <a:p>
            <a:endParaRPr lang="en-US"/>
          </a:p>
        </p:txBody>
      </p:sp>
      <p:sp>
        <p:nvSpPr>
          <p:cNvPr id="58377" name="Rectangle 9"/>
          <p:cNvSpPr>
            <a:spLocks noChangeArrowheads="1"/>
          </p:cNvSpPr>
          <p:nvPr/>
        </p:nvSpPr>
        <p:spPr bwMode="auto">
          <a:xfrm>
            <a:off x="5867400" y="3352800"/>
            <a:ext cx="914400" cy="914400"/>
          </a:xfrm>
          <a:prstGeom prst="rect">
            <a:avLst/>
          </a:prstGeom>
          <a:solidFill>
            <a:srgbClr val="FF9933"/>
          </a:solidFill>
          <a:ln w="12700">
            <a:miter lim="800000"/>
            <a:headEnd/>
            <a:tailEnd/>
          </a:ln>
          <a:effectLst/>
          <a:scene3d>
            <a:camera prst="legacyObliqueTopRight"/>
            <a:lightRig rig="legacyFlat3" dir="b"/>
          </a:scene3d>
          <a:sp3d extrusionH="836600" prstMaterial="legacyMatte">
            <a:bevelT w="13500" h="13500" prst="angle"/>
            <a:bevelB w="13500" h="13500" prst="angle"/>
            <a:extrusionClr>
              <a:srgbClr val="FF9933"/>
            </a:extrusionClr>
          </a:sp3d>
        </p:spPr>
        <p:txBody>
          <a:bodyPr wrap="none" anchor="ctr">
            <a:flatTx/>
          </a:bodyPr>
          <a:lstStyle/>
          <a:p>
            <a:endParaRPr lang="en-US"/>
          </a:p>
        </p:txBody>
      </p:sp>
      <p:sp>
        <p:nvSpPr>
          <p:cNvPr id="9" name="TextBox 8"/>
          <p:cNvSpPr txBox="1"/>
          <p:nvPr/>
        </p:nvSpPr>
        <p:spPr bwMode="auto">
          <a:xfrm>
            <a:off x="958649" y="5235680"/>
            <a:ext cx="6489292" cy="1015663"/>
          </a:xfrm>
          <a:prstGeom prst="rect">
            <a:avLst/>
          </a:prstGeom>
          <a:solidFill>
            <a:srgbClr val="FFFF00"/>
          </a:solidFill>
          <a:ln w="9525">
            <a:noFill/>
            <a:miter lim="800000"/>
            <a:headEnd/>
            <a:tailEnd/>
          </a:ln>
        </p:spPr>
        <p:txBody>
          <a:bodyPr vert="horz" wrap="square" lIns="91440" tIns="45720" rIns="91440" bIns="45720" numCol="1" rtlCol="0" anchor="t" anchorCtr="0" compatLnSpc="1">
            <a:prstTxWarp prst="textNoShape">
              <a:avLst/>
            </a:prstTxWarp>
            <a:spAutoFit/>
          </a:bodyPr>
          <a:lstStyle/>
          <a:p>
            <a:pPr indent="-342900">
              <a:spcBef>
                <a:spcPts val="480"/>
              </a:spcBef>
            </a:pPr>
            <a:r>
              <a:rPr lang="en-US" sz="2000" dirty="0" smtClean="0"/>
              <a:t>Bottom line on transport:  we can parallelize sweeps to some extent, but these methods will not scale up forever.  For tomorrow’s ridiculously parallel machines we’re likely to need a new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8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Suggested references:</a:t>
            </a:r>
            <a:endParaRPr lang="en-US" dirty="0"/>
          </a:p>
        </p:txBody>
      </p:sp>
      <p:sp>
        <p:nvSpPr>
          <p:cNvPr id="54275" name="Rectangle 3"/>
          <p:cNvSpPr>
            <a:spLocks noGrp="1" noChangeArrowheads="1"/>
          </p:cNvSpPr>
          <p:nvPr>
            <p:ph type="body" idx="1"/>
          </p:nvPr>
        </p:nvSpPr>
        <p:spPr>
          <a:xfrm>
            <a:off x="533399" y="1356852"/>
            <a:ext cx="8101781" cy="4724400"/>
          </a:xfrm>
        </p:spPr>
        <p:txBody>
          <a:bodyPr/>
          <a:lstStyle/>
          <a:p>
            <a:r>
              <a:rPr lang="en-US" sz="2000" dirty="0" err="1" smtClean="0">
                <a:latin typeface="+mj-lt"/>
              </a:rPr>
              <a:t>Mihalas</a:t>
            </a:r>
            <a:r>
              <a:rPr lang="en-US" sz="2000" dirty="0" smtClean="0">
                <a:latin typeface="+mj-lt"/>
              </a:rPr>
              <a:t> and </a:t>
            </a:r>
            <a:r>
              <a:rPr lang="en-US" sz="2000" dirty="0" err="1" smtClean="0">
                <a:latin typeface="+mj-lt"/>
              </a:rPr>
              <a:t>Mihalas</a:t>
            </a:r>
            <a:r>
              <a:rPr lang="en-US" sz="2000" dirty="0" smtClean="0">
                <a:latin typeface="+mj-lt"/>
              </a:rPr>
              <a:t>, </a:t>
            </a:r>
            <a:r>
              <a:rPr lang="en-US" sz="2000" i="1" dirty="0" smtClean="0">
                <a:latin typeface="+mj-lt"/>
              </a:rPr>
              <a:t>Foundations of Radiation Hydrodynamics, </a:t>
            </a:r>
            <a:r>
              <a:rPr lang="en-US" sz="2000" dirty="0" smtClean="0">
                <a:latin typeface="+mj-lt"/>
              </a:rPr>
              <a:t>1984.</a:t>
            </a:r>
          </a:p>
          <a:p>
            <a:pPr lvl="1"/>
            <a:r>
              <a:rPr lang="en-US" sz="2000" dirty="0" smtClean="0">
                <a:latin typeface="+mj-lt"/>
              </a:rPr>
              <a:t>Rigorous and mathematical, sometimes hard to follow.</a:t>
            </a:r>
          </a:p>
          <a:p>
            <a:pPr lvl="1"/>
            <a:r>
              <a:rPr lang="en-US" sz="2000" dirty="0" smtClean="0">
                <a:latin typeface="+mj-lt"/>
              </a:rPr>
              <a:t>Reprinted in 1999 in a cheap Dover edition!</a:t>
            </a:r>
          </a:p>
          <a:p>
            <a:pPr lvl="1"/>
            <a:endParaRPr lang="en-US" sz="2000" dirty="0" smtClean="0">
              <a:latin typeface="+mj-lt"/>
            </a:endParaRPr>
          </a:p>
          <a:p>
            <a:r>
              <a:rPr lang="en-US" sz="2000" dirty="0" smtClean="0">
                <a:latin typeface="+mj-lt"/>
              </a:rPr>
              <a:t>Castor, </a:t>
            </a:r>
            <a:r>
              <a:rPr lang="en-US" sz="2000" i="1" dirty="0" smtClean="0">
                <a:latin typeface="+mj-lt"/>
              </a:rPr>
              <a:t>Radiation Hydrodynamics,</a:t>
            </a:r>
            <a:r>
              <a:rPr lang="en-US" sz="2000" dirty="0" smtClean="0">
                <a:latin typeface="+mj-lt"/>
              </a:rPr>
              <a:t> 2004.</a:t>
            </a:r>
          </a:p>
          <a:p>
            <a:pPr lvl="1"/>
            <a:r>
              <a:rPr lang="en-US" sz="2000" dirty="0" smtClean="0">
                <a:latin typeface="+mj-lt"/>
              </a:rPr>
              <a:t>Also mathematical, but more concise, readable, intuitive…</a:t>
            </a:r>
          </a:p>
          <a:p>
            <a:pPr lvl="1"/>
            <a:r>
              <a:rPr lang="en-US" sz="2000" dirty="0" smtClean="0">
                <a:latin typeface="+mj-lt"/>
              </a:rPr>
              <a:t>…and expensive.</a:t>
            </a:r>
          </a:p>
          <a:p>
            <a:pPr lvl="1"/>
            <a:endParaRPr lang="en-US" sz="2000" dirty="0" smtClean="0">
              <a:latin typeface="+mj-lt"/>
            </a:endParaRPr>
          </a:p>
          <a:p>
            <a:r>
              <a:rPr lang="en-US" sz="2000" dirty="0" err="1" smtClean="0">
                <a:latin typeface="+mj-lt"/>
              </a:rPr>
              <a:t>Zel’dovich</a:t>
            </a:r>
            <a:r>
              <a:rPr lang="en-US" sz="2000" dirty="0" smtClean="0">
                <a:latin typeface="+mj-lt"/>
              </a:rPr>
              <a:t> and </a:t>
            </a:r>
            <a:r>
              <a:rPr lang="en-US" sz="2000" dirty="0" err="1" smtClean="0">
                <a:latin typeface="+mj-lt"/>
              </a:rPr>
              <a:t>Raizer</a:t>
            </a:r>
            <a:r>
              <a:rPr lang="en-US" sz="2000" dirty="0" smtClean="0">
                <a:latin typeface="+mj-lt"/>
              </a:rPr>
              <a:t>, </a:t>
            </a:r>
            <a:r>
              <a:rPr lang="en-US" sz="2000" i="1" dirty="0" smtClean="0">
                <a:latin typeface="+mj-lt"/>
              </a:rPr>
              <a:t>Physics of Shock Waves and High-Temperature Hydrodynamic Phenomena, </a:t>
            </a:r>
            <a:r>
              <a:rPr lang="en-US" sz="2000" dirty="0" smtClean="0">
                <a:latin typeface="+mj-lt"/>
              </a:rPr>
              <a:t>1966 &amp; 1967.</a:t>
            </a:r>
          </a:p>
          <a:p>
            <a:pPr lvl="1"/>
            <a:r>
              <a:rPr lang="en-US" sz="2000" dirty="0" smtClean="0">
                <a:latin typeface="+mj-lt"/>
              </a:rPr>
              <a:t>Approaches subject more from the practical side of the physics.  Includes a greater variety of phenomena, gets less bogged down in the math.</a:t>
            </a:r>
          </a:p>
          <a:p>
            <a:pPr lvl="1"/>
            <a:r>
              <a:rPr lang="en-US" sz="2000" dirty="0" smtClean="0">
                <a:latin typeface="+mj-lt"/>
              </a:rPr>
              <a:t>Reprinted in 2002 in a cheap Dover edition that includes both earlier volumes!</a:t>
            </a:r>
            <a:endParaRPr lang="en-US" sz="2000" dirty="0">
              <a:latin typeface="+mj-lt"/>
            </a:endParaRPr>
          </a:p>
          <a:p>
            <a:pPr>
              <a:buFont typeface="Wingdings" pitchFamily="2" charset="2"/>
              <a:buNone/>
            </a:pPr>
            <a:endParaRPr 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Mathematically, pure streaming looks like a 1D wave equation along each ray</a:t>
            </a:r>
          </a:p>
        </p:txBody>
      </p:sp>
      <p:sp>
        <p:nvSpPr>
          <p:cNvPr id="11267" name="Rectangle 3"/>
          <p:cNvSpPr>
            <a:spLocks noGrp="1" noChangeArrowheads="1"/>
          </p:cNvSpPr>
          <p:nvPr>
            <p:ph type="body" idx="1"/>
          </p:nvPr>
        </p:nvSpPr>
        <p:spPr>
          <a:xfrm>
            <a:off x="533400" y="1225755"/>
            <a:ext cx="7937500" cy="4924321"/>
          </a:xfrm>
        </p:spPr>
        <p:txBody>
          <a:bodyPr/>
          <a:lstStyle/>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Focus for a moment on radiation moving to the right along the x-axis:</a:t>
            </a:r>
          </a:p>
          <a:p>
            <a:pPr lvl="1" eaLnBrk="1" hangingPunct="1"/>
            <a:endParaRPr kumimoji="1" lang="en-US" sz="2000" dirty="0" smtClean="0">
              <a:latin typeface="Arial Narrow" pitchFamily="34" charset="0"/>
            </a:endParaRPr>
          </a:p>
          <a:p>
            <a:pPr lvl="1" eaLnBrk="1" hangingPunct="1"/>
            <a:r>
              <a:rPr kumimoji="1" lang="en-US" sz="2000" dirty="0" smtClean="0">
                <a:latin typeface="Arial Narrow" pitchFamily="34" charset="0"/>
              </a:rPr>
              <a:t>The intensity will be a function of the form </a:t>
            </a:r>
            <a:r>
              <a:rPr kumimoji="1" lang="en-US" sz="2000" i="1" dirty="0" smtClean="0">
                <a:latin typeface="Times New Roman" pitchFamily="18" charset="0"/>
                <a:cs typeface="Times New Roman" pitchFamily="18" charset="0"/>
              </a:rPr>
              <a:t>I(</a:t>
            </a:r>
            <a:r>
              <a:rPr kumimoji="1" lang="en-US" sz="2000" b="1" dirty="0" err="1" smtClean="0">
                <a:latin typeface="Times New Roman" pitchFamily="18" charset="0"/>
                <a:cs typeface="Times New Roman" pitchFamily="18" charset="0"/>
              </a:rPr>
              <a:t>r</a:t>
            </a:r>
            <a:r>
              <a:rPr kumimoji="1" lang="en-US" sz="2000" i="1" dirty="0" err="1" smtClean="0">
                <a:latin typeface="Times New Roman" pitchFamily="18" charset="0"/>
                <a:cs typeface="Times New Roman" pitchFamily="18" charset="0"/>
              </a:rPr>
              <a:t>,t</a:t>
            </a:r>
            <a:r>
              <a:rPr kumimoji="1" lang="en-US" sz="2000" i="1" dirty="0" smtClean="0">
                <a:latin typeface="Times New Roman" pitchFamily="18" charset="0"/>
                <a:cs typeface="Times New Roman" pitchFamily="18" charset="0"/>
              </a:rPr>
              <a:t>) = I(x-ct), </a:t>
            </a:r>
            <a:r>
              <a:rPr kumimoji="1" lang="en-US" sz="2000" dirty="0" smtClean="0">
                <a:latin typeface="+mj-lt"/>
                <a:cs typeface="Times New Roman" pitchFamily="18" charset="0"/>
              </a:rPr>
              <a:t>an arbitrary waveform moving to the right at speed </a:t>
            </a:r>
            <a:r>
              <a:rPr kumimoji="1" lang="en-US" sz="2000" i="1" dirty="0" smtClean="0">
                <a:latin typeface="Times New Roman" pitchFamily="18" charset="0"/>
                <a:cs typeface="Times New Roman" pitchFamily="18" charset="0"/>
              </a:rPr>
              <a:t>c</a:t>
            </a:r>
            <a:r>
              <a:rPr kumimoji="1" lang="en-US" sz="2000" dirty="0" smtClean="0">
                <a:latin typeface="+mj-lt"/>
                <a:cs typeface="Times New Roman" pitchFamily="18" charset="0"/>
              </a:rPr>
              <a:t>.</a:t>
            </a:r>
          </a:p>
          <a:p>
            <a:pPr lvl="1" eaLnBrk="1" hangingPunct="1"/>
            <a:endParaRPr kumimoji="1" lang="en-US" sz="2000" dirty="0" smtClean="0">
              <a:latin typeface="+mj-lt"/>
              <a:cs typeface="Times New Roman" pitchFamily="18" charset="0"/>
            </a:endParaRPr>
          </a:p>
          <a:p>
            <a:pPr lvl="1" eaLnBrk="1" hangingPunct="1"/>
            <a:r>
              <a:rPr kumimoji="1" lang="en-US" sz="2000" dirty="0" smtClean="0">
                <a:latin typeface="+mj-lt"/>
                <a:cs typeface="Times New Roman" pitchFamily="18" charset="0"/>
              </a:rPr>
              <a:t>It will satisfy the 1D wave equation  </a:t>
            </a:r>
            <a:r>
              <a:rPr kumimoji="1" lang="en-US" sz="2000" i="1" dirty="0" smtClean="0">
                <a:latin typeface="Times New Roman" pitchFamily="18" charset="0"/>
                <a:cs typeface="Times New Roman" pitchFamily="18" charset="0"/>
              </a:rPr>
              <a:t>I</a:t>
            </a:r>
            <a:r>
              <a:rPr kumimoji="1" lang="en-US" sz="2000" i="1" baseline="-25000" dirty="0" smtClean="0">
                <a:latin typeface="Times New Roman" pitchFamily="18" charset="0"/>
                <a:cs typeface="Times New Roman" pitchFamily="18" charset="0"/>
              </a:rPr>
              <a:t>t</a:t>
            </a:r>
            <a:r>
              <a:rPr kumimoji="1" lang="en-US" sz="2000" i="1" dirty="0" smtClean="0">
                <a:latin typeface="Times New Roman" pitchFamily="18" charset="0"/>
                <a:cs typeface="Times New Roman" pitchFamily="18" charset="0"/>
              </a:rPr>
              <a:t> + </a:t>
            </a:r>
            <a:r>
              <a:rPr kumimoji="1" lang="en-US" sz="2000" i="1" dirty="0" err="1" smtClean="0">
                <a:latin typeface="Times New Roman" pitchFamily="18" charset="0"/>
                <a:cs typeface="Times New Roman" pitchFamily="18" charset="0"/>
              </a:rPr>
              <a:t>cI</a:t>
            </a:r>
            <a:r>
              <a:rPr kumimoji="1" lang="en-US" sz="2000" i="1" baseline="-25000" dirty="0" err="1" smtClean="0">
                <a:latin typeface="Times New Roman" pitchFamily="18" charset="0"/>
                <a:cs typeface="Times New Roman" pitchFamily="18" charset="0"/>
              </a:rPr>
              <a:t>x</a:t>
            </a:r>
            <a:r>
              <a:rPr kumimoji="1" lang="en-US" sz="2000" i="1" dirty="0" smtClean="0">
                <a:latin typeface="Times New Roman" pitchFamily="18" charset="0"/>
                <a:cs typeface="Times New Roman" pitchFamily="18" charset="0"/>
              </a:rPr>
              <a:t> = 0.</a:t>
            </a: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Rays in the other directions all do the same thing.  They don’t interact with each other.  So we write this as a directional derivative in the direction </a:t>
            </a:r>
            <a:r>
              <a:rPr kumimoji="1" lang="el-GR" sz="2000" dirty="0" smtClean="0">
                <a:latin typeface="Times New Roman" pitchFamily="18" charset="0"/>
                <a:cs typeface="Times New Roman" pitchFamily="18" charset="0"/>
              </a:rPr>
              <a:t>Ω</a:t>
            </a:r>
            <a:r>
              <a:rPr kumimoji="1" lang="en-US" sz="2000" dirty="0" smtClean="0">
                <a:latin typeface="Times New Roman" pitchFamily="18" charset="0"/>
                <a:cs typeface="Times New Roman" pitchFamily="18" charset="0"/>
              </a:rPr>
              <a:t>:</a:t>
            </a:r>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p:txBody>
      </p:sp>
      <p:graphicFrame>
        <p:nvGraphicFramePr>
          <p:cNvPr id="4" name="Object 3"/>
          <p:cNvGraphicFramePr>
            <a:graphicFrameLocks noChangeAspect="1"/>
          </p:cNvGraphicFramePr>
          <p:nvPr/>
        </p:nvGraphicFramePr>
        <p:xfrm>
          <a:off x="3529013" y="5097796"/>
          <a:ext cx="2101850" cy="785813"/>
        </p:xfrm>
        <a:graphic>
          <a:graphicData uri="http://schemas.openxmlformats.org/presentationml/2006/ole">
            <p:oleObj spid="_x0000_s55298" name="Equation" r:id="rId4" imgW="1054080" imgH="393480" progId="Equation.3">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As radiation passes through space with some rarefied matter, how do they interact?</a:t>
            </a:r>
          </a:p>
        </p:txBody>
      </p:sp>
      <p:sp>
        <p:nvSpPr>
          <p:cNvPr id="11267" name="Rectangle 3"/>
          <p:cNvSpPr>
            <a:spLocks noGrp="1" noChangeArrowheads="1"/>
          </p:cNvSpPr>
          <p:nvPr>
            <p:ph type="body" idx="1"/>
          </p:nvPr>
        </p:nvSpPr>
        <p:spPr>
          <a:xfrm>
            <a:off x="533400" y="1225756"/>
            <a:ext cx="7937500" cy="2133600"/>
          </a:xfrm>
        </p:spPr>
        <p:txBody>
          <a:bodyPr/>
          <a:lstStyle/>
          <a:p>
            <a:pPr eaLnBrk="1" hangingPunct="1"/>
            <a:r>
              <a:rPr kumimoji="1" lang="en-US" sz="2000" dirty="0" smtClean="0">
                <a:latin typeface="Arial Narrow" pitchFamily="34" charset="0"/>
              </a:rPr>
              <a:t>We’re talking about interaction with one or a few particles of matter at a time here, not a large chunk of matter with a significant surface area.  Surface interactions are a whole separate topic.</a:t>
            </a:r>
          </a:p>
          <a:p>
            <a:pPr eaLnBrk="1" hangingPunct="1"/>
            <a:r>
              <a:rPr kumimoji="1" lang="en-US" sz="2000" dirty="0" smtClean="0">
                <a:latin typeface="Arial Narrow" pitchFamily="34" charset="0"/>
              </a:rPr>
              <a:t>There are three conceptually different interactions:</a:t>
            </a:r>
          </a:p>
          <a:p>
            <a:pPr lvl="1" eaLnBrk="1" hangingPunct="1"/>
            <a:r>
              <a:rPr kumimoji="1" lang="en-US" sz="2000" b="1" dirty="0" smtClean="0">
                <a:latin typeface="Arial Narrow" pitchFamily="34" charset="0"/>
              </a:rPr>
              <a:t>Absorption</a:t>
            </a:r>
            <a:r>
              <a:rPr kumimoji="1" lang="en-US" sz="2000" dirty="0" smtClean="0">
                <a:latin typeface="Arial Narrow" pitchFamily="34" charset="0"/>
              </a:rPr>
              <a:t>:  radiation hits a particle of matter and stops being radiation; its energy is absorbed by the matter.</a:t>
            </a:r>
          </a:p>
          <a:p>
            <a:pPr lvl="1" eaLnBrk="1" hangingPunct="1"/>
            <a:r>
              <a:rPr kumimoji="1" lang="en-US" sz="2000" b="1" dirty="0" smtClean="0">
                <a:latin typeface="Arial Narrow" pitchFamily="34" charset="0"/>
              </a:rPr>
              <a:t>Scattering</a:t>
            </a:r>
            <a:r>
              <a:rPr kumimoji="1" lang="en-US" sz="2000" dirty="0" smtClean="0">
                <a:latin typeface="Arial Narrow" pitchFamily="34" charset="0"/>
              </a:rPr>
              <a:t>:  radiation can hit the matter and bounce off in a different direction.  Depending on the scattering process:</a:t>
            </a:r>
          </a:p>
          <a:p>
            <a:pPr lvl="2" eaLnBrk="1" hangingPunct="1"/>
            <a:r>
              <a:rPr kumimoji="1" lang="en-US" sz="2000" dirty="0" smtClean="0">
                <a:latin typeface="Arial Narrow" pitchFamily="34" charset="0"/>
              </a:rPr>
              <a:t>There may or may not be an energy change.</a:t>
            </a:r>
          </a:p>
          <a:p>
            <a:pPr lvl="2" eaLnBrk="1" hangingPunct="1"/>
            <a:r>
              <a:rPr kumimoji="1" lang="en-US" sz="2000" dirty="0" smtClean="0">
                <a:latin typeface="Arial Narrow" pitchFamily="34" charset="0"/>
              </a:rPr>
              <a:t>The direction of the radiation after the interaction may be correlated to some extent with the direction it had before, or it may bounce off in any direction with equal probability.  The latter is </a:t>
            </a:r>
            <a:r>
              <a:rPr kumimoji="1" lang="en-US" sz="2000" b="1" dirty="0" smtClean="0">
                <a:latin typeface="Arial Narrow" pitchFamily="34" charset="0"/>
              </a:rPr>
              <a:t>isotropic</a:t>
            </a:r>
            <a:r>
              <a:rPr kumimoji="1" lang="en-US" sz="2000" dirty="0" smtClean="0">
                <a:latin typeface="Arial Narrow" pitchFamily="34" charset="0"/>
              </a:rPr>
              <a:t> scattering.</a:t>
            </a:r>
          </a:p>
          <a:p>
            <a:pPr lvl="1" eaLnBrk="1" hangingPunct="1"/>
            <a:r>
              <a:rPr kumimoji="1" lang="en-US" sz="2000" b="1" dirty="0" smtClean="0">
                <a:latin typeface="Arial Narrow" pitchFamily="34" charset="0"/>
              </a:rPr>
              <a:t>Emission</a:t>
            </a:r>
            <a:r>
              <a:rPr kumimoji="1" lang="en-US" sz="2000" dirty="0" smtClean="0">
                <a:latin typeface="Arial Narrow" pitchFamily="34" charset="0"/>
              </a:rPr>
              <a:t>:  the matter can create new radiation, losing energy in the process.  This is the opposite of absorption.  Emission generally has no preferred direction and is therefore isotropic.</a:t>
            </a:r>
          </a:p>
          <a:p>
            <a:pPr lvl="1" eaLnBrk="1" hangingPunct="1"/>
            <a:endParaRPr kumimoji="1"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Wait a second, when radiation passes near a particle of matter, how do we know if they interact at all?</a:t>
            </a:r>
          </a:p>
        </p:txBody>
      </p:sp>
      <p:sp>
        <p:nvSpPr>
          <p:cNvPr id="11267" name="Rectangle 3"/>
          <p:cNvSpPr>
            <a:spLocks noGrp="1" noChangeArrowheads="1"/>
          </p:cNvSpPr>
          <p:nvPr>
            <p:ph type="body" idx="1"/>
          </p:nvPr>
        </p:nvSpPr>
        <p:spPr>
          <a:xfrm>
            <a:off x="533400" y="1225756"/>
            <a:ext cx="7937500" cy="1016000"/>
          </a:xfrm>
        </p:spPr>
        <p:txBody>
          <a:bodyPr/>
          <a:lstStyle/>
          <a:p>
            <a:pPr eaLnBrk="1" hangingPunct="1"/>
            <a:r>
              <a:rPr kumimoji="1" lang="en-US" sz="2000" dirty="0" smtClean="0">
                <a:latin typeface="Arial Narrow" pitchFamily="34" charset="0"/>
              </a:rPr>
              <a:t>If the matter is “large”, like a dust particle, it has a cross-section in the direction the radiation is moving.  If the radiation passes through that cross-section, they interact.  Otherwise they don’t.</a:t>
            </a: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endParaRPr kumimoji="1" lang="en-US" sz="2000" dirty="0" smtClean="0">
              <a:latin typeface="Arial Narrow" pitchFamily="34" charset="0"/>
            </a:endParaRPr>
          </a:p>
          <a:p>
            <a:pPr eaLnBrk="1" hangingPunct="1"/>
            <a:r>
              <a:rPr kumimoji="1" lang="en-US" sz="2000" dirty="0" smtClean="0">
                <a:latin typeface="Arial Narrow" pitchFamily="34" charset="0"/>
              </a:rPr>
              <a:t>If the matter is “small”, like an atom, then we need hours of math to figure out if there was an interaction or not.  Once we’re done, though, we can interpret the interaction probability as if the atom had a definite cross-section.  So let’s just take that answer as given, and let someone else do all the math!</a:t>
            </a:r>
            <a:endParaRPr kumimoji="1" lang="en-US" dirty="0" smtClean="0"/>
          </a:p>
        </p:txBody>
      </p:sp>
      <p:sp>
        <p:nvSpPr>
          <p:cNvPr id="4" name="Pie 3"/>
          <p:cNvSpPr/>
          <p:nvPr/>
        </p:nvSpPr>
        <p:spPr bwMode="auto">
          <a:xfrm>
            <a:off x="5707625" y="2617839"/>
            <a:ext cx="914400" cy="914400"/>
          </a:xfrm>
          <a:prstGeom prst="pi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pPr>
            <a:endParaRPr kumimoji="1" lang="en-US" sz="2400" b="0" i="0" u="none" strike="noStrike" cap="none" normalizeH="0" baseline="0" smtClean="0">
              <a:ln>
                <a:noFill/>
              </a:ln>
              <a:solidFill>
                <a:schemeClr val="tx1"/>
              </a:solidFill>
              <a:effectLst/>
              <a:latin typeface="Arial Narrow" pitchFamily="34" charset="0"/>
              <a:ea typeface="ＭＳ Ｐゴシック" pitchFamily="-80" charset="-128"/>
            </a:endParaRPr>
          </a:p>
        </p:txBody>
      </p:sp>
      <p:cxnSp>
        <p:nvCxnSpPr>
          <p:cNvPr id="8" name="Straight Arrow Connector 7"/>
          <p:cNvCxnSpPr/>
          <p:nvPr/>
        </p:nvCxnSpPr>
        <p:spPr bwMode="auto">
          <a:xfrm flipV="1">
            <a:off x="3082413" y="2086897"/>
            <a:ext cx="3694471" cy="1555955"/>
          </a:xfrm>
          <a:prstGeom prst="straightConnector1">
            <a:avLst/>
          </a:prstGeom>
          <a:noFill/>
          <a:ln w="9525" cap="flat" cmpd="sng" algn="ctr">
            <a:solidFill>
              <a:schemeClr val="tx1"/>
            </a:solidFill>
            <a:prstDash val="solid"/>
            <a:round/>
            <a:headEnd type="none" w="med" len="med"/>
            <a:tailEnd type="triangle"/>
          </a:ln>
          <a:effectLst/>
        </p:spPr>
      </p:cxnSp>
      <p:cxnSp>
        <p:nvCxnSpPr>
          <p:cNvPr id="9" name="Straight Arrow Connector 8"/>
          <p:cNvCxnSpPr/>
          <p:nvPr/>
        </p:nvCxnSpPr>
        <p:spPr bwMode="auto">
          <a:xfrm flipV="1">
            <a:off x="3234813" y="2239297"/>
            <a:ext cx="3694471" cy="1555955"/>
          </a:xfrm>
          <a:prstGeom prst="straightConnector1">
            <a:avLst/>
          </a:prstGeom>
          <a:noFill/>
          <a:ln w="9525" cap="flat" cmpd="sng" algn="ctr">
            <a:solidFill>
              <a:schemeClr val="tx1"/>
            </a:solidFill>
            <a:prstDash val="solid"/>
            <a:round/>
            <a:headEnd type="none" w="med" len="med"/>
            <a:tailEnd type="triangle"/>
          </a:ln>
          <a:effectLst/>
        </p:spPr>
      </p:cxnSp>
      <p:cxnSp>
        <p:nvCxnSpPr>
          <p:cNvPr id="10" name="Straight Arrow Connector 9"/>
          <p:cNvCxnSpPr/>
          <p:nvPr/>
        </p:nvCxnSpPr>
        <p:spPr bwMode="auto">
          <a:xfrm flipV="1">
            <a:off x="3387213" y="2831690"/>
            <a:ext cx="2644877" cy="1115963"/>
          </a:xfrm>
          <a:prstGeom prst="straightConnector1">
            <a:avLst/>
          </a:prstGeom>
          <a:noFill/>
          <a:ln w="9525"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V="1">
            <a:off x="3539613" y="3097161"/>
            <a:ext cx="2381864" cy="1002892"/>
          </a:xfrm>
          <a:prstGeom prst="straightConnector1">
            <a:avLst/>
          </a:prstGeom>
          <a:noFill/>
          <a:ln w="9525" cap="flat" cmpd="sng" algn="ctr">
            <a:solidFill>
              <a:schemeClr val="tx1"/>
            </a:solidFill>
            <a:prstDash val="solid"/>
            <a:round/>
            <a:headEnd type="none" w="med" len="med"/>
            <a:tailEnd type="triangle"/>
          </a:ln>
          <a:effectLst/>
        </p:spPr>
      </p:cxnSp>
      <p:cxnSp>
        <p:nvCxnSpPr>
          <p:cNvPr id="12" name="Straight Arrow Connector 11"/>
          <p:cNvCxnSpPr/>
          <p:nvPr/>
        </p:nvCxnSpPr>
        <p:spPr bwMode="auto">
          <a:xfrm flipV="1">
            <a:off x="3692013" y="3222523"/>
            <a:ext cx="2435942" cy="1029930"/>
          </a:xfrm>
          <a:prstGeom prst="straightConnector1">
            <a:avLst/>
          </a:prstGeom>
          <a:noFill/>
          <a:ln w="9525" cap="flat" cmpd="sng" algn="ctr">
            <a:solidFill>
              <a:schemeClr val="tx1"/>
            </a:solidFill>
            <a:prstDash val="solid"/>
            <a:round/>
            <a:headEnd type="none" w="med" len="med"/>
            <a:tailEnd type="triangle"/>
          </a:ln>
          <a:effectLst/>
        </p:spPr>
      </p:cxnSp>
      <p:cxnSp>
        <p:nvCxnSpPr>
          <p:cNvPr id="13" name="Straight Arrow Connector 12"/>
          <p:cNvCxnSpPr/>
          <p:nvPr/>
        </p:nvCxnSpPr>
        <p:spPr bwMode="auto">
          <a:xfrm flipV="1">
            <a:off x="3844413" y="3333135"/>
            <a:ext cx="2526890" cy="1071718"/>
          </a:xfrm>
          <a:prstGeom prst="straightConnector1">
            <a:avLst/>
          </a:prstGeom>
          <a:noFill/>
          <a:ln w="9525"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3996813" y="3001297"/>
            <a:ext cx="3694471" cy="1555955"/>
          </a:xfrm>
          <a:prstGeom prst="straightConnector1">
            <a:avLst/>
          </a:prstGeom>
          <a:noFill/>
          <a:ln w="9525"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4149213" y="3153697"/>
            <a:ext cx="3694471" cy="1555955"/>
          </a:xfrm>
          <a:prstGeom prst="straightConnector1">
            <a:avLst/>
          </a:prstGeom>
          <a:no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kumimoji="1" lang="en-US" dirty="0" smtClean="0"/>
              <a:t>From microscopic to macroscopic cross sections:  absorption coefficient</a:t>
            </a:r>
          </a:p>
        </p:txBody>
      </p:sp>
      <p:sp>
        <p:nvSpPr>
          <p:cNvPr id="11267" name="Rectangle 3"/>
          <p:cNvSpPr>
            <a:spLocks noGrp="1" noChangeArrowheads="1"/>
          </p:cNvSpPr>
          <p:nvPr>
            <p:ph type="body" idx="1"/>
          </p:nvPr>
        </p:nvSpPr>
        <p:spPr>
          <a:xfrm>
            <a:off x="533400" y="1336366"/>
            <a:ext cx="7937500" cy="2133600"/>
          </a:xfrm>
        </p:spPr>
        <p:txBody>
          <a:bodyPr/>
          <a:lstStyle/>
          <a:p>
            <a:pPr eaLnBrk="1" hangingPunct="1"/>
            <a:r>
              <a:rPr kumimoji="1" lang="en-US" sz="2000" dirty="0" smtClean="0">
                <a:latin typeface="Arial Narrow" pitchFamily="34" charset="0"/>
              </a:rPr>
              <a:t>Now suppose we have a number density of </a:t>
            </a:r>
            <a:r>
              <a:rPr kumimoji="1" lang="en-US" sz="2000" i="1" dirty="0" smtClean="0">
                <a:latin typeface="Times New Roman" pitchFamily="18" charset="0"/>
                <a:cs typeface="Times New Roman" pitchFamily="18" charset="0"/>
              </a:rPr>
              <a:t>N</a:t>
            </a:r>
            <a:r>
              <a:rPr kumimoji="1" lang="en-US" sz="2000" dirty="0" smtClean="0">
                <a:latin typeface="Arial Narrow" pitchFamily="34" charset="0"/>
              </a:rPr>
              <a:t> particles per cm</a:t>
            </a:r>
            <a:r>
              <a:rPr kumimoji="1" lang="en-US" sz="2000" baseline="30000" dirty="0" smtClean="0">
                <a:latin typeface="Arial Narrow" pitchFamily="34" charset="0"/>
              </a:rPr>
              <a:t>3</a:t>
            </a:r>
            <a:r>
              <a:rPr kumimoji="1" lang="en-US" sz="2000" dirty="0" smtClean="0">
                <a:latin typeface="Arial Narrow" pitchFamily="34" charset="0"/>
              </a:rPr>
              <a:t>, each with an absorption cross-section </a:t>
            </a:r>
            <a:r>
              <a:rPr kumimoji="1" lang="en-US" sz="2000" i="1" dirty="0" smtClean="0">
                <a:latin typeface="Times New Roman" pitchFamily="18" charset="0"/>
                <a:cs typeface="Times New Roman" pitchFamily="18" charset="0"/>
              </a:rPr>
              <a:t>a</a:t>
            </a:r>
            <a:r>
              <a:rPr kumimoji="1" lang="en-US" sz="2000" dirty="0" smtClean="0">
                <a:latin typeface="Arial Narrow" pitchFamily="34" charset="0"/>
              </a:rPr>
              <a:t>, which has the units of area.</a:t>
            </a:r>
          </a:p>
          <a:p>
            <a:pPr eaLnBrk="1" hangingPunct="1"/>
            <a:r>
              <a:rPr kumimoji="1" lang="el-GR" sz="2000" i="1" dirty="0" smtClean="0">
                <a:latin typeface="Times New Roman" pitchFamily="18" charset="0"/>
                <a:cs typeface="Times New Roman" pitchFamily="18" charset="0"/>
              </a:rPr>
              <a:t>κ</a:t>
            </a:r>
            <a:r>
              <a:rPr kumimoji="1" lang="en-US" sz="2000" i="1" dirty="0" smtClean="0">
                <a:latin typeface="Times New Roman" pitchFamily="18" charset="0"/>
                <a:cs typeface="Times New Roman" pitchFamily="18" charset="0"/>
              </a:rPr>
              <a:t>=Na</a:t>
            </a:r>
            <a:r>
              <a:rPr kumimoji="1" lang="en-US" sz="2000" dirty="0" smtClean="0">
                <a:latin typeface="Arial Narrow" pitchFamily="34" charset="0"/>
              </a:rPr>
              <a:t> has units of inverse length, cm</a:t>
            </a:r>
            <a:r>
              <a:rPr kumimoji="1" lang="en-US" sz="2000" baseline="30000" dirty="0" smtClean="0">
                <a:latin typeface="Arial Narrow" pitchFamily="34" charset="0"/>
              </a:rPr>
              <a:t>-1</a:t>
            </a:r>
            <a:r>
              <a:rPr kumimoji="1" lang="en-US" sz="2000" dirty="0" smtClean="0">
                <a:latin typeface="Arial Narrow" pitchFamily="34" charset="0"/>
              </a:rPr>
              <a:t>.</a:t>
            </a:r>
          </a:p>
          <a:p>
            <a:pPr eaLnBrk="1" hangingPunct="1"/>
            <a:r>
              <a:rPr kumimoji="1" lang="el-GR" sz="2000" i="1" dirty="0" smtClean="0">
                <a:latin typeface="Times New Roman" pitchFamily="18" charset="0"/>
                <a:cs typeface="Times New Roman" pitchFamily="18" charset="0"/>
              </a:rPr>
              <a:t>κ </a:t>
            </a:r>
            <a:r>
              <a:rPr kumimoji="1" lang="en-US" sz="2000" baseline="30000" dirty="0" smtClean="0">
                <a:latin typeface="Times New Roman" pitchFamily="18" charset="0"/>
                <a:cs typeface="Times New Roman" pitchFamily="18" charset="0"/>
              </a:rPr>
              <a:t>-1</a:t>
            </a:r>
            <a:r>
              <a:rPr kumimoji="1" lang="en-US" sz="2000" i="1" baseline="30000" dirty="0" smtClean="0">
                <a:latin typeface="Times New Roman" pitchFamily="18" charset="0"/>
                <a:cs typeface="Times New Roman" pitchFamily="18" charset="0"/>
              </a:rPr>
              <a:t> </a:t>
            </a:r>
            <a:r>
              <a:rPr kumimoji="1" lang="en-US" sz="2000" dirty="0" smtClean="0">
                <a:latin typeface="+mj-lt"/>
                <a:cs typeface="Times New Roman" pitchFamily="18" charset="0"/>
              </a:rPr>
              <a:t>is the mean free path, the distance a particle can expect to travel (on the average) without being absorbed.</a:t>
            </a:r>
          </a:p>
          <a:p>
            <a:pPr eaLnBrk="1" hangingPunct="1"/>
            <a:r>
              <a:rPr kumimoji="1" lang="el-GR" sz="2000" i="1" dirty="0" smtClean="0">
                <a:latin typeface="Times New Roman" pitchFamily="18" charset="0"/>
                <a:cs typeface="Times New Roman" pitchFamily="18" charset="0"/>
              </a:rPr>
              <a:t>κ</a:t>
            </a:r>
            <a:r>
              <a:rPr kumimoji="1" lang="en-US" sz="2000" i="1" dirty="0" smtClean="0">
                <a:latin typeface="Times New Roman" pitchFamily="18" charset="0"/>
                <a:cs typeface="Times New Roman" pitchFamily="18" charset="0"/>
              </a:rPr>
              <a:t>I</a:t>
            </a:r>
            <a:r>
              <a:rPr kumimoji="1" lang="el-GR" sz="2000" i="1" dirty="0" smtClean="0">
                <a:latin typeface="Times New Roman" pitchFamily="18" charset="0"/>
                <a:cs typeface="Times New Roman" pitchFamily="18" charset="0"/>
              </a:rPr>
              <a:t> </a:t>
            </a:r>
            <a:r>
              <a:rPr kumimoji="1" lang="en-US" sz="2000" dirty="0" smtClean="0">
                <a:latin typeface="+mj-lt"/>
                <a:cs typeface="Times New Roman" pitchFamily="18" charset="0"/>
              </a:rPr>
              <a:t>is the rate per unit length at which intensity is absorbed into the matter.  Combine this with the equation for streaming and we get</a:t>
            </a:r>
          </a:p>
          <a:p>
            <a:pPr eaLnBrk="1" hangingPunct="1"/>
            <a:endParaRPr kumimoji="1" lang="en-US" sz="2000" dirty="0" smtClean="0">
              <a:latin typeface="+mj-lt"/>
              <a:cs typeface="Times New Roman" pitchFamily="18" charset="0"/>
            </a:endParaRPr>
          </a:p>
          <a:p>
            <a:pPr eaLnBrk="1" hangingPunct="1"/>
            <a:endParaRPr kumimoji="1" lang="en-US" sz="2000" dirty="0" smtClean="0">
              <a:latin typeface="+mj-lt"/>
              <a:cs typeface="Times New Roman" pitchFamily="18" charset="0"/>
            </a:endParaRPr>
          </a:p>
          <a:p>
            <a:pPr eaLnBrk="1" hangingPunct="1"/>
            <a:endParaRPr kumimoji="1" lang="en-US" sz="2000" dirty="0" smtClean="0">
              <a:latin typeface="+mj-lt"/>
              <a:cs typeface="Times New Roman" pitchFamily="18" charset="0"/>
            </a:endParaRPr>
          </a:p>
          <a:p>
            <a:pPr eaLnBrk="1" hangingPunct="1"/>
            <a:r>
              <a:rPr kumimoji="1" lang="en-US" sz="2000" dirty="0" smtClean="0">
                <a:latin typeface="+mj-lt"/>
                <a:cs typeface="Times New Roman" pitchFamily="18" charset="0"/>
              </a:rPr>
              <a:t>In neutron transport </a:t>
            </a:r>
            <a:r>
              <a:rPr kumimoji="1" lang="el-GR" sz="2000" i="1" dirty="0" smtClean="0">
                <a:latin typeface="Times New Roman" pitchFamily="18" charset="0"/>
                <a:cs typeface="Times New Roman" pitchFamily="18" charset="0"/>
              </a:rPr>
              <a:t>κ</a:t>
            </a:r>
            <a:r>
              <a:rPr kumimoji="1" lang="en-US" sz="2000" dirty="0" smtClean="0">
                <a:latin typeface="+mj-lt"/>
                <a:cs typeface="Times New Roman" pitchFamily="18" charset="0"/>
              </a:rPr>
              <a:t> is sometimes called the macroscopic cross section, to distinguish it from the microscopic cross section </a:t>
            </a:r>
            <a:r>
              <a:rPr kumimoji="1" lang="en-US" sz="2000" i="1" dirty="0" smtClean="0">
                <a:latin typeface="Times New Roman" pitchFamily="18" charset="0"/>
                <a:cs typeface="Times New Roman" pitchFamily="18" charset="0"/>
              </a:rPr>
              <a:t>a</a:t>
            </a:r>
            <a:r>
              <a:rPr kumimoji="1" lang="en-US" sz="2000" dirty="0" smtClean="0">
                <a:latin typeface="+mj-lt"/>
                <a:cs typeface="Times New Roman" pitchFamily="18" charset="0"/>
              </a:rPr>
              <a:t>.  This is a little silly because </a:t>
            </a:r>
            <a:r>
              <a:rPr kumimoji="1" lang="el-GR" sz="2000" i="1" dirty="0" smtClean="0">
                <a:latin typeface="Times New Roman" pitchFamily="18" charset="0"/>
                <a:cs typeface="Times New Roman" pitchFamily="18" charset="0"/>
              </a:rPr>
              <a:t>κ</a:t>
            </a:r>
            <a:r>
              <a:rPr kumimoji="1" lang="en-US" sz="2000" dirty="0" smtClean="0">
                <a:latin typeface="+mj-lt"/>
                <a:cs typeface="Times New Roman" pitchFamily="18" charset="0"/>
              </a:rPr>
              <a:t> does not have the units of area.  Let’s call it the absorption coefficient instead.</a:t>
            </a:r>
            <a:endParaRPr kumimoji="1" lang="en-US" sz="2000" dirty="0" smtClean="0"/>
          </a:p>
        </p:txBody>
      </p:sp>
      <p:graphicFrame>
        <p:nvGraphicFramePr>
          <p:cNvPr id="56322" name="Object 2"/>
          <p:cNvGraphicFramePr>
            <a:graphicFrameLocks noChangeAspect="1"/>
          </p:cNvGraphicFramePr>
          <p:nvPr/>
        </p:nvGraphicFramePr>
        <p:xfrm>
          <a:off x="3376613" y="3844204"/>
          <a:ext cx="2406650" cy="785813"/>
        </p:xfrm>
        <a:graphic>
          <a:graphicData uri="http://schemas.openxmlformats.org/presentationml/2006/ole">
            <p:oleObj spid="_x0000_s56322" name="Equation" r:id="rId4" imgW="1206360" imgH="393480" progId="Equation.3">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Sample_All_Lab-arial_narrow">
  <a:themeElements>
    <a:clrScheme name="Sample_All_Lab-arial_narr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ample_All_Lab-arial_narrow">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defRPr kumimoji="1" lang="en-US" sz="2400" b="0" i="0" u="none" strike="noStrike" cap="none" normalizeH="0" baseline="0" smtClean="0">
            <a:ln>
              <a:noFill/>
            </a:ln>
            <a:solidFill>
              <a:schemeClr val="tx1"/>
            </a:solidFill>
            <a:effectLst/>
            <a:latin typeface="Arial Narrow" pitchFamily="34" charset="0"/>
            <a:ea typeface="ＭＳ Ｐゴシック" pitchFamily="-8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004483"/>
          </a:buClr>
          <a:buSzTx/>
          <a:buFont typeface="Wingdings" pitchFamily="2" charset="2"/>
          <a:buNone/>
          <a:tabLst/>
          <a:defRPr kumimoji="1" lang="en-US" sz="2400" b="0" i="0" u="none" strike="noStrike" cap="none" normalizeH="0" baseline="0" smtClean="0">
            <a:ln>
              <a:noFill/>
            </a:ln>
            <a:solidFill>
              <a:schemeClr val="tx1"/>
            </a:solidFill>
            <a:effectLst/>
            <a:latin typeface="Arial Narrow" pitchFamily="34" charset="0"/>
            <a:ea typeface="ＭＳ Ｐゴシック" pitchFamily="-80" charset="-128"/>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bodyPr>
      <a:lstStyle>
        <a:defPPr marL="342900" indent="-342900">
          <a:buFont typeface="Wingdings" pitchFamily="2" charset="2"/>
          <a:buChar char="§"/>
          <a:defRPr sz="2000" dirty="0" smtClean="0"/>
        </a:defPPr>
      </a:lstStyle>
    </a:txDef>
  </a:objectDefaults>
  <a:extraClrSchemeLst>
    <a:extraClrScheme>
      <a:clrScheme name="Sample_All_Lab-arial_narro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ample_All_Lab-arial_narro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ample_All_Lab-arial_narro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ample_All_Lab-arial_narro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ample_All_Lab-arial_narro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ample_All_Lab-arial_narro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ample_All_Lab-arial_narrow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ample_All_Lab-arial_narro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ample_All_Lab-arial_narro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ample_All_Lab-arial_narro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ample_All_Lab-arial_narro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ample_All_Lab-arial_narro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HD:Users:tegge2:Desktop:Sample_All_Lab-arial_narrow.pot</Template>
  <TotalTime>58193</TotalTime>
  <Words>5212</Words>
  <Application>Microsoft Office PowerPoint</Application>
  <PresentationFormat>On-screen Show (4:3)</PresentationFormat>
  <Paragraphs>494</Paragraphs>
  <Slides>55</Slides>
  <Notes>40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Sample_All_Lab-arial_narrow</vt:lpstr>
      <vt:lpstr>Equation</vt:lpstr>
      <vt:lpstr>Slide 1</vt:lpstr>
      <vt:lpstr>This first hour is about basic concepts and mathematical models</vt:lpstr>
      <vt:lpstr>To start with, what exactly do we mean by radiation transport?</vt:lpstr>
      <vt:lpstr>What we’re mainly concerned with is a continuum approximation to neutral particle transport</vt:lpstr>
      <vt:lpstr>Our model of the radiation field has no fewer than seven independent variables!</vt:lpstr>
      <vt:lpstr>Mathematically, pure streaming looks like a 1D wave equation along each ray</vt:lpstr>
      <vt:lpstr>As radiation passes through space with some rarefied matter, how do they interact?</vt:lpstr>
      <vt:lpstr>Wait a second, when radiation passes near a particle of matter, how do we know if they interact at all?</vt:lpstr>
      <vt:lpstr>From microscopic to macroscopic cross sections:  absorption coefficient</vt:lpstr>
      <vt:lpstr>Scattering takes energy from one angular direction and distributes it into other directions</vt:lpstr>
      <vt:lpstr>We add an emission coefficient to complete the picture</vt:lpstr>
      <vt:lpstr>Radiation-matter interactions can be extremely complicated, but here are a few key examples</vt:lpstr>
      <vt:lpstr>Free – free emission and absorption are also possible:  Bremsstrahlung</vt:lpstr>
      <vt:lpstr>Thermal emission and scattering</vt:lpstr>
      <vt:lpstr>Discretizing in frequency (particle energy):                  the multi-group approximation</vt:lpstr>
      <vt:lpstr>Discretizing in angle:                                                       the discrete ordinates or Sn approximation</vt:lpstr>
      <vt:lpstr>Level symmetric ordinates are a common choice for discrete ordinates simulations</vt:lpstr>
      <vt:lpstr>Other approaches to angular discretization:                  Pn methods, ray tracing, first scatter </vt:lpstr>
      <vt:lpstr>Monte Carlo offers an entirely different approach to the issue </vt:lpstr>
      <vt:lpstr>Taking moments of the intensity forms the basis for simpler methods such as the diffusion approximation </vt:lpstr>
      <vt:lpstr>We take moments of the transport equation to find equations for the first two moments of intensity </vt:lpstr>
      <vt:lpstr>The next step is the diffusion approximation, which we obtain by eliminating H from the system entirely </vt:lpstr>
      <vt:lpstr>Diffusion is not valid in transparent media, but flux limiters can be added in an attempt to keep it sane</vt:lpstr>
      <vt:lpstr>When radiation is near thermal equilibrium we can derive a gray diffusion approximation</vt:lpstr>
      <vt:lpstr>In opaque media radiation and fluid have the same temperature, and we can treat them as one ‘material’</vt:lpstr>
      <vt:lpstr>Different approximations are valid in different regimes. Let’s summarize:</vt:lpstr>
      <vt:lpstr>Radiation heat conduction is nonlinear and yields solutions called ‘thermal waves’ or ‘Marshak waves’</vt:lpstr>
      <vt:lpstr>A thermal wave propagating from a point source expands into the cold fluid with a sharp front</vt:lpstr>
      <vt:lpstr>We have neglected the motion of the fluid: radiation pressure, advection, and Doppler shift effects</vt:lpstr>
      <vt:lpstr>In the mixed-frame formulation, radiation is computed in the fixed frame, fluid interactions in comoving frame </vt:lpstr>
      <vt:lpstr>There are contributions to the fluid momentum as well as to the energy </vt:lpstr>
      <vt:lpstr>This shows radiation energy density with a varying scattering coefficient, with and without fluid motion</vt:lpstr>
      <vt:lpstr>Slide 33</vt:lpstr>
      <vt:lpstr>In this second hour we’ll look at some computational issues for radiation hydrodynamics</vt:lpstr>
      <vt:lpstr>Radiation diffusion is contrasted here with discrete ordinates, both using a gray approximation</vt:lpstr>
      <vt:lpstr>Axisymmetric Crooked Pipe Problem</vt:lpstr>
      <vt:lpstr>Axisymmetric Crooked Pipe Problem</vt:lpstr>
      <vt:lpstr>AMR Essentials:  These are block-structured grids, with finer patches where more resolution is needed</vt:lpstr>
      <vt:lpstr>This example has coupled hydrodynamics and four levels of AMR refinement</vt:lpstr>
      <vt:lpstr>Diffusion and transport are different PDEs, but we can use similar finite volume methods for both</vt:lpstr>
      <vt:lpstr>Diffusion, transport, and the coupling to fluid energy are all potentially stiff compared to hydrodynamics</vt:lpstr>
      <vt:lpstr>Diffusion, transport, and the coupling to fluid energy are all potentially stiff compared to hydrodynamics</vt:lpstr>
      <vt:lpstr>It’s one thing to talk about solving the coupling implicitly, but how do we actually do it?</vt:lpstr>
      <vt:lpstr>Solve for the Newton updates ΔT and ΔER by forming the Schur complement</vt:lpstr>
      <vt:lpstr>Add the updates to the prior values to obtain improved estimates for both radiation and fluid energy</vt:lpstr>
      <vt:lpstr>Implicit coupling works out the same way for transport: we get a modified transport equation</vt:lpstr>
      <vt:lpstr>So time discretization and implicit coupling modify diffusion and transport, but don’t change their nature</vt:lpstr>
      <vt:lpstr>Parallel transport sweeps introduce dependencies, so processors can’t all do the same thing at once</vt:lpstr>
      <vt:lpstr>For increased efficiency, we can sweep all four quadrants at once</vt:lpstr>
      <vt:lpstr>In axisymmetric coordinates, angular differencing introduces additional dependencies</vt:lpstr>
      <vt:lpstr>In AMR we can have both single-level and multi-level transport sweeps</vt:lpstr>
      <vt:lpstr>Transport sweeps attack one ordinate at a time, treating info from other ordinates as fixed sources</vt:lpstr>
      <vt:lpstr>In an AMR problem the parallel stages are less regular but the basic ideas are still the same</vt:lpstr>
      <vt:lpstr>In 3D AMR, there may be no grid upstream of all the others, so no place to start a sweep!</vt:lpstr>
      <vt:lpstr>Suggested references:</vt:lpstr>
    </vt:vector>
  </TitlesOfParts>
  <Company>TID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TID</dc:creator>
  <cp:lastModifiedBy>ST User</cp:lastModifiedBy>
  <cp:revision>416</cp:revision>
  <dcterms:created xsi:type="dcterms:W3CDTF">2007-09-27T18:15:37Z</dcterms:created>
  <dcterms:modified xsi:type="dcterms:W3CDTF">2010-07-10T03:48:14Z</dcterms:modified>
</cp:coreProperties>
</file>