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Default Extension="pict" ContentType="image/pict"/>
  <Override PartName="/ppt/slides/slide9.xml" ContentType="application/vnd.openxmlformats-officedocument.presentationml.slide+xml"/>
  <Override PartName="/ppt/embeddings/oleObject4.bin" ContentType="application/vnd.openxmlformats-officedocument.oleObject"/>
  <Override PartName="/ppt/notesSlides/notesSlide4.xml" ContentType="application/vnd.openxmlformats-officedocument.presentationml.notes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embeddings/Microsoft_Equation3.bin" ContentType="application/vnd.openxmlformats-officedocument.oleObject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embeddings/Microsoft_Equation4.bin" ContentType="application/vnd.openxmlformats-officedocument.oleObject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embeddings/oleObject3.bin" ContentType="application/vnd.openxmlformats-officedocument.oleObject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embeddings/Microsoft_Equation2.bin" ContentType="application/vnd.openxmlformats-officedocument.oleObject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745" r:id="rId1"/>
  </p:sldMasterIdLst>
  <p:notesMasterIdLst>
    <p:notesMasterId r:id="rId35"/>
  </p:notesMasterIdLst>
  <p:sldIdLst>
    <p:sldId id="256" r:id="rId2"/>
    <p:sldId id="287" r:id="rId3"/>
    <p:sldId id="278" r:id="rId4"/>
    <p:sldId id="277" r:id="rId5"/>
    <p:sldId id="259" r:id="rId6"/>
    <p:sldId id="263" r:id="rId7"/>
    <p:sldId id="264" r:id="rId8"/>
    <p:sldId id="272" r:id="rId9"/>
    <p:sldId id="270" r:id="rId10"/>
    <p:sldId id="257" r:id="rId11"/>
    <p:sldId id="267" r:id="rId12"/>
    <p:sldId id="281" r:id="rId13"/>
    <p:sldId id="282" r:id="rId14"/>
    <p:sldId id="286" r:id="rId15"/>
    <p:sldId id="289" r:id="rId16"/>
    <p:sldId id="288" r:id="rId17"/>
    <p:sldId id="292" r:id="rId18"/>
    <p:sldId id="322" r:id="rId19"/>
    <p:sldId id="285" r:id="rId20"/>
    <p:sldId id="323" r:id="rId21"/>
    <p:sldId id="290" r:id="rId22"/>
    <p:sldId id="271" r:id="rId23"/>
    <p:sldId id="291" r:id="rId24"/>
    <p:sldId id="294" r:id="rId25"/>
    <p:sldId id="295" r:id="rId26"/>
    <p:sldId id="297" r:id="rId27"/>
    <p:sldId id="299" r:id="rId28"/>
    <p:sldId id="296" r:id="rId29"/>
    <p:sldId id="298" r:id="rId30"/>
    <p:sldId id="300" r:id="rId31"/>
    <p:sldId id="301" r:id="rId32"/>
    <p:sldId id="320" r:id="rId33"/>
    <p:sldId id="321" r:id="rId34"/>
  </p:sldIdLst>
  <p:sldSz cx="9144000" cy="6858000" type="screen4x3"/>
  <p:notesSz cx="9144000" cy="6858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宋体" charset="-122"/>
        <a:cs typeface="宋体" charset="-122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宋体" charset="-122"/>
        <a:cs typeface="宋体" charset="-122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宋体" charset="-122"/>
        <a:cs typeface="宋体" charset="-122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宋体" charset="-122"/>
        <a:cs typeface="宋体" charset="-122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宋体" charset="-122"/>
        <a:cs typeface="宋体" charset="-122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Garamond" charset="0"/>
        <a:ea typeface="宋体" charset="-122"/>
        <a:cs typeface="宋体" charset="-122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Garamond" charset="0"/>
        <a:ea typeface="宋体" charset="-122"/>
        <a:cs typeface="宋体" charset="-122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Garamond" charset="0"/>
        <a:ea typeface="宋体" charset="-122"/>
        <a:cs typeface="宋体" charset="-122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Garamond" charset="0"/>
        <a:ea typeface="宋体" charset="-122"/>
        <a:cs typeface="宋体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3CC33"/>
    <a:srgbClr val="D2110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02" autoAdjust="0"/>
    <p:restoredTop sz="94660"/>
  </p:normalViewPr>
  <p:slideViewPr>
    <p:cSldViewPr>
      <p:cViewPr varScale="1">
        <p:scale>
          <a:sx n="92" d="100"/>
          <a:sy n="92" d="100"/>
        </p:scale>
        <p:origin x="-8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ict"/><Relationship Id="rId4" Type="http://schemas.openxmlformats.org/officeDocument/2006/relationships/image" Target="../media/image18.pict"/><Relationship Id="rId1" Type="http://schemas.openxmlformats.org/officeDocument/2006/relationships/image" Target="../media/image15.pict"/><Relationship Id="rId2" Type="http://schemas.openxmlformats.org/officeDocument/2006/relationships/image" Target="../media/image16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D09D8-66D6-B446-9917-0FDABB99E3E9}" type="datetimeFigureOut">
              <a:rPr lang="en-US" smtClean="0"/>
              <a:pPr/>
              <a:t>8/6/10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6444B-0A5F-A944-865B-6908556BD2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6444B-0A5F-A944-865B-6908556BD2A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6444B-0A5F-A944-865B-6908556BD2A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17E6B-007F-D14B-9F02-48034E2C0CFD}" type="slidenum">
              <a:rPr lang="en-GB"/>
              <a:pPr/>
              <a:t>24</a:t>
            </a:fld>
            <a:endParaRPr lang="en-GB"/>
          </a:p>
        </p:txBody>
      </p:sp>
      <p:sp>
        <p:nvSpPr>
          <p:cNvPr id="672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9143C8-FC4B-FC4F-84AA-6F82C9DA4851}" type="slidenum">
              <a:rPr lang="en-GB"/>
              <a:pPr/>
              <a:t>25</a:t>
            </a:fld>
            <a:endParaRPr lang="en-GB"/>
          </a:p>
        </p:txBody>
      </p:sp>
      <p:sp>
        <p:nvSpPr>
          <p:cNvPr id="541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C745C0-7CE2-5840-A373-86405F3C9CB6}" type="slidenum">
              <a:rPr lang="en-GB"/>
              <a:pPr/>
              <a:t>26</a:t>
            </a:fld>
            <a:endParaRPr lang="en-GB"/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3F6E92-B4DC-5C46-AA3F-0041B605A714}" type="slidenum">
              <a:rPr lang="en-GB"/>
              <a:pPr/>
              <a:t>27</a:t>
            </a:fld>
            <a:endParaRPr lang="en-GB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32DDD9-C2E8-864B-A9DA-874C029A1306}" type="slidenum">
              <a:rPr lang="en-GB"/>
              <a:pPr/>
              <a:t>28</a:t>
            </a:fld>
            <a:endParaRPr lang="en-GB"/>
          </a:p>
        </p:txBody>
      </p:sp>
      <p:sp>
        <p:nvSpPr>
          <p:cNvPr id="7372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2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94285-F1D8-8646-9C71-90F696ADC925}" type="slidenum">
              <a:rPr lang="en-GB"/>
              <a:pPr/>
              <a:t>29</a:t>
            </a:fld>
            <a:endParaRPr lang="en-GB"/>
          </a:p>
        </p:txBody>
      </p:sp>
      <p:sp>
        <p:nvSpPr>
          <p:cNvPr id="7178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458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47459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47460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61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62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63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64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7465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466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746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14746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147469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47470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47471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81D5068-C4F9-CF4F-B0A7-E9DF9B9D61D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553F2B-D153-3640-B378-B12A9A7CBC42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6339AAD9-D951-4B48-A3DA-C3686AA9427E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67D8F1F7-8FB6-C249-A101-F452092F7AB9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4DDA1AB9-3F79-2B4C-A0B2-36C775387AD5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7BAB5E3C-11C2-824D-89D0-D527E88B5E3D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A17691F0-01E0-4A45-BD76-87C1E900F44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423D2546-21C8-1E48-92CD-5E1817D95641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FEAFFCA-B180-F941-83BD-ECE5B282C0D4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767028CD-EBED-744B-96C1-7E8800EA347C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50C2777E-F74D-0844-8EAB-DAC24DAE39A7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F7E15F-B5FE-EF4C-9213-AC9692953914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C6AEC5-7C9E-4A4E-9403-6D3B0D049414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2C61EEF-5C69-774A-B5B2-FC22788F2352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A0136B11-5175-A044-96A6-979A91415F11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83A67DCC-DB03-9940-B0E9-264B241BDB80}" type="slidenum">
              <a:rPr lang="en-US" altLang="zh-CN"/>
              <a:pPr/>
              <a:t>‹#›</a:t>
            </a:fld>
            <a:endParaRPr lang="en-US" altLang="zh-CN"/>
          </a:p>
        </p:txBody>
      </p:sp>
      <p:grpSp>
        <p:nvGrpSpPr>
          <p:cNvPr id="14643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46437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4643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3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4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4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4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644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44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644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4644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14644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1" r:id="rId15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宋体" charset="-122"/>
          <a:cs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宋体" charset="-122"/>
          <a:cs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宋体" charset="-122"/>
          <a:cs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宋体" charset="-122"/>
          <a:cs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宋体" charset="-122"/>
          <a:cs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宋体" charset="-122"/>
          <a:cs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宋体" charset="-122"/>
          <a:cs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宋体" charset="-122"/>
          <a:cs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video" Target="file://localhost/Users/pawel/pres/avi/spbmovie.mpg" TargetMode="External"/><Relationship Id="rId2" Type="http://schemas.openxmlformats.org/officeDocument/2006/relationships/video" Target="file://localhost/Users/pawel/pres/avi/bymovie.m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www.sciencemag.org/content/vol288/issue5473/images/large/se2308607001.jpe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9.png"/><Relationship Id="rId5" Type="http://schemas.openxmlformats.org/officeDocument/2006/relationships/oleObject" Target="../embeddings/Microsoft_Equation1.bin"/><Relationship Id="rId6" Type="http://schemas.openxmlformats.org/officeDocument/2006/relationships/oleObject" Target="../embeddings/Microsoft_Equation2.bin"/><Relationship Id="rId7" Type="http://schemas.openxmlformats.org/officeDocument/2006/relationships/oleObject" Target="../embeddings/Microsoft_Equation3.bin"/><Relationship Id="rId8" Type="http://schemas.openxmlformats.org/officeDocument/2006/relationships/oleObject" Target="../embeddings/Microsoft_Equation4.bin"/><Relationship Id="rId9" Type="http://schemas.openxmlformats.org/officeDocument/2006/relationships/image" Target="../media/image20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21.jpeg"/><Relationship Id="rId5" Type="http://schemas.openxmlformats.org/officeDocument/2006/relationships/image" Target="../media/image22.png"/><Relationship Id="rId1" Type="http://schemas.openxmlformats.org/officeDocument/2006/relationships/video" Target="mp=30Earth.mpeg" TargetMode="Externa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4.png"/><Relationship Id="rId1" Type="http://schemas.openxmlformats.org/officeDocument/2006/relationships/video" Target="mp=100turb-strat.mov" TargetMode="External"/><Relationship Id="rId2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oleObject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340600" cy="1676400"/>
          </a:xfrm>
        </p:spPr>
        <p:txBody>
          <a:bodyPr/>
          <a:lstStyle/>
          <a:p>
            <a:r>
              <a:rPr lang="en-US" altLang="zh-CN" sz="5400" dirty="0" smtClean="0"/>
              <a:t>Turbulence in accretion disks</a:t>
            </a:r>
            <a:endParaRPr lang="en-US" altLang="zh-CN" sz="5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09800"/>
            <a:ext cx="8153400" cy="4648200"/>
          </a:xfrm>
        </p:spPr>
        <p:txBody>
          <a:bodyPr/>
          <a:lstStyle/>
          <a:p>
            <a:r>
              <a:rPr lang="en-US" altLang="zh-CN" sz="3800" dirty="0" err="1" smtClean="0"/>
              <a:t>Pawel</a:t>
            </a:r>
            <a:r>
              <a:rPr lang="en-US" altLang="zh-CN" sz="3800" dirty="0" smtClean="0"/>
              <a:t> </a:t>
            </a:r>
            <a:r>
              <a:rPr lang="en-US" altLang="zh-CN" sz="3800" dirty="0" err="1" smtClean="0"/>
              <a:t>Artymowicz</a:t>
            </a:r>
            <a:endParaRPr lang="en-US" altLang="zh-CN" sz="3800" dirty="0" smtClean="0"/>
          </a:p>
          <a:p>
            <a:r>
              <a:rPr lang="en-US" altLang="zh-CN" sz="3800" dirty="0" smtClean="0"/>
              <a:t>U of Toronto</a:t>
            </a:r>
          </a:p>
          <a:p>
            <a:endParaRPr lang="en-US" altLang="zh-CN" sz="3800" dirty="0" smtClean="0"/>
          </a:p>
          <a:p>
            <a:pPr marL="742950" indent="-742950">
              <a:buAutoNum type="arabicPeriod"/>
            </a:pPr>
            <a:r>
              <a:rPr lang="en-US" altLang="zh-CN" sz="3800" dirty="0" smtClean="0"/>
              <a:t>MRI turbulence</a:t>
            </a:r>
          </a:p>
          <a:p>
            <a:pPr marL="742950" indent="-742950">
              <a:buAutoNum type="arabicPeriod"/>
            </a:pPr>
            <a:r>
              <a:rPr lang="en-US" altLang="zh-CN" sz="3800" dirty="0" smtClean="0"/>
              <a:t>Some non-MRI turbulence</a:t>
            </a:r>
          </a:p>
          <a:p>
            <a:pPr marL="742950" indent="-742950">
              <a:buAutoNum type="arabicPeriod"/>
            </a:pPr>
            <a:r>
              <a:rPr lang="en-US" altLang="zh-CN" sz="3800" dirty="0" smtClean="0"/>
              <a:t>Roles and the dangers of turbulence</a:t>
            </a:r>
          </a:p>
          <a:p>
            <a:pPr marL="742950" indent="-742950"/>
            <a:endParaRPr lang="en-US" altLang="zh-CN" sz="3800" dirty="0" smtClean="0"/>
          </a:p>
          <a:p>
            <a:pPr marL="742950" indent="-742950"/>
            <a:endParaRPr lang="en-US" altLang="zh-CN" sz="3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629400" y="228600"/>
            <a:ext cx="2588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UCSC Santa Cruz 2010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4000" i="1" dirty="0">
                <a:solidFill>
                  <a:schemeClr val="tx1"/>
                </a:solidFill>
              </a:rPr>
              <a:t>Selected</a:t>
            </a:r>
            <a:r>
              <a:rPr lang="en-US" altLang="zh-CN" sz="4000" i="1" dirty="0" smtClean="0">
                <a:solidFill>
                  <a:schemeClr val="tx1"/>
                </a:solidFill>
              </a:rPr>
              <a:t> Early References</a:t>
            </a:r>
            <a:endParaRPr lang="en-US" altLang="zh-CN" sz="4000" i="1" dirty="0">
              <a:solidFill>
                <a:schemeClr val="tx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Balbus</a:t>
            </a:r>
            <a:r>
              <a:rPr lang="en-US" altLang="zh-CN" dirty="0"/>
              <a:t> and Hawley 1991, </a:t>
            </a:r>
            <a:r>
              <a:rPr lang="en-US" altLang="zh-CN" dirty="0" err="1"/>
              <a:t>ApJ</a:t>
            </a:r>
            <a:r>
              <a:rPr lang="en-US" altLang="zh-CN" dirty="0"/>
              <a:t> 376, 214</a:t>
            </a:r>
          </a:p>
          <a:p>
            <a:r>
              <a:rPr lang="en-US" altLang="zh-CN" dirty="0" err="1"/>
              <a:t>Desch</a:t>
            </a:r>
            <a:r>
              <a:rPr lang="en-US" altLang="zh-CN" dirty="0"/>
              <a:t> 2004, </a:t>
            </a:r>
            <a:r>
              <a:rPr lang="en-US" altLang="zh-CN" dirty="0" err="1"/>
              <a:t>ApJ</a:t>
            </a:r>
            <a:r>
              <a:rPr lang="en-US" altLang="zh-CN" dirty="0"/>
              <a:t>, 608, 509</a:t>
            </a:r>
          </a:p>
          <a:p>
            <a:r>
              <a:rPr lang="en-US" altLang="zh-CN" dirty="0" err="1"/>
              <a:t>Ji</a:t>
            </a:r>
            <a:r>
              <a:rPr lang="en-US" altLang="zh-CN" dirty="0"/>
              <a:t>, Goodman &amp; </a:t>
            </a:r>
            <a:r>
              <a:rPr lang="en-US" altLang="zh-CN" dirty="0" err="1"/>
              <a:t>Kageyama</a:t>
            </a:r>
            <a:r>
              <a:rPr lang="en-US" altLang="zh-CN" dirty="0"/>
              <a:t>, 2001, MNRAS, L1</a:t>
            </a:r>
          </a:p>
          <a:p>
            <a:r>
              <a:rPr lang="en-US" altLang="zh-CN" dirty="0"/>
              <a:t>Stone, Hawley, </a:t>
            </a:r>
            <a:r>
              <a:rPr lang="en-US" altLang="zh-CN" dirty="0" err="1"/>
              <a:t>Balbus</a:t>
            </a:r>
            <a:r>
              <a:rPr lang="en-US" altLang="zh-CN" dirty="0"/>
              <a:t> &amp; </a:t>
            </a:r>
            <a:r>
              <a:rPr lang="en-US" altLang="zh-CN" dirty="0" err="1"/>
              <a:t>Gammie</a:t>
            </a:r>
            <a:r>
              <a:rPr lang="en-US" altLang="zh-CN" dirty="0"/>
              <a:t> 1996, </a:t>
            </a:r>
            <a:r>
              <a:rPr lang="en-US" altLang="zh-CN" dirty="0" err="1"/>
              <a:t>ApJ</a:t>
            </a:r>
            <a:r>
              <a:rPr lang="en-US" altLang="zh-CN" dirty="0"/>
              <a:t> 463, 656</a:t>
            </a:r>
          </a:p>
          <a:p>
            <a:r>
              <a:rPr lang="en-US" altLang="zh-CN" dirty="0"/>
              <a:t>Kristen 2000, Science, 288, 2022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Simulations and their problems</a:t>
            </a:r>
            <a:endParaRPr lang="en-US" altLang="zh-CN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/>
          <a:p>
            <a:pPr>
              <a:buFont typeface="Wingdings" charset="2"/>
              <a:buNone/>
            </a:pPr>
            <a:endParaRPr lang="en-US" altLang="zh-CN" sz="2800" dirty="0"/>
          </a:p>
        </p:txBody>
      </p:sp>
      <p:pic>
        <p:nvPicPr>
          <p:cNvPr id="70661" name="Picture 5" descr="3d-disk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2212975"/>
            <a:ext cx="7011988" cy="4035425"/>
          </a:xfrm>
          <a:noFill/>
          <a:ln/>
        </p:spPr>
      </p:pic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3581400" y="6172200"/>
            <a:ext cx="5024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</a:rPr>
              <a:t>Stone, Hawley, Balbus &amp; Gammie, 1996, ApJ 463, 656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74638"/>
            <a:ext cx="8686800" cy="2925762"/>
          </a:xfrm>
        </p:spPr>
        <p:txBody>
          <a:bodyPr/>
          <a:lstStyle/>
          <a:p>
            <a:pPr algn="l"/>
            <a:r>
              <a:rPr lang="en-US" altLang="zh-CN" sz="3200" i="1" dirty="0" smtClean="0">
                <a:solidFill>
                  <a:schemeClr val="tx1"/>
                </a:solidFill>
              </a:rPr>
              <a:t>Non-</a:t>
            </a:r>
            <a:br>
              <a:rPr lang="en-US" altLang="zh-CN" sz="3200" i="1" dirty="0" smtClean="0">
                <a:solidFill>
                  <a:schemeClr val="tx1"/>
                </a:solidFill>
              </a:rPr>
            </a:br>
            <a:r>
              <a:rPr lang="en-US" altLang="zh-CN" sz="3200" i="1" dirty="0" smtClean="0">
                <a:solidFill>
                  <a:schemeClr val="tx1"/>
                </a:solidFill>
              </a:rPr>
              <a:t>magnetic</a:t>
            </a:r>
            <a:br>
              <a:rPr lang="en-US" altLang="zh-CN" sz="3200" i="1" dirty="0" smtClean="0">
                <a:solidFill>
                  <a:schemeClr val="tx1"/>
                </a:solidFill>
              </a:rPr>
            </a:br>
            <a:r>
              <a:rPr lang="en-US" altLang="zh-CN" sz="3200" i="1" dirty="0" smtClean="0">
                <a:solidFill>
                  <a:schemeClr val="tx1"/>
                </a:solidFill>
              </a:rPr>
              <a:t>convection                                 </a:t>
            </a:r>
            <a:r>
              <a:rPr lang="en-US" altLang="zh-CN" sz="4000" i="1" dirty="0" smtClean="0">
                <a:solidFill>
                  <a:schemeClr val="tx1"/>
                </a:solidFill>
              </a:rPr>
              <a:t>MHD</a:t>
            </a:r>
            <a:br>
              <a:rPr lang="en-US" altLang="zh-CN" sz="4000" i="1" dirty="0" smtClean="0">
                <a:solidFill>
                  <a:schemeClr val="tx1"/>
                </a:solidFill>
              </a:rPr>
            </a:br>
            <a:r>
              <a:rPr lang="en-US" altLang="zh-CN" sz="4000" i="1" dirty="0" smtClean="0">
                <a:solidFill>
                  <a:schemeClr val="tx1"/>
                </a:solidFill>
              </a:rPr>
              <a:t>                                     MRI</a:t>
            </a:r>
            <a:br>
              <a:rPr lang="en-US" altLang="zh-CN" sz="4000" i="1" dirty="0" smtClean="0">
                <a:solidFill>
                  <a:schemeClr val="tx1"/>
                </a:solidFill>
              </a:rPr>
            </a:br>
            <a:endParaRPr lang="en-US" altLang="zh-CN" sz="4000" i="1" dirty="0">
              <a:solidFill>
                <a:schemeClr val="tx1"/>
              </a:solidFill>
            </a:endParaRPr>
          </a:p>
        </p:txBody>
      </p:sp>
      <p:pic>
        <p:nvPicPr>
          <p:cNvPr id="5" name="spbmovie.mpg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152400"/>
            <a:ext cx="3158310" cy="6492081"/>
          </a:xfrm>
        </p:spPr>
      </p:pic>
      <p:pic>
        <p:nvPicPr>
          <p:cNvPr id="6" name="bymovie.mpg">
            <a:hlinkClick r:id="" action="ppaction://media"/>
          </p:cNvPr>
          <p:cNvPicPr/>
          <p:nvPr>
            <a:videoFile r:link="rId2"/>
          </p:nvPr>
        </p:nvPicPr>
        <p:blipFill>
          <a:blip r:embed="rId5"/>
          <a:stretch>
            <a:fillRect/>
          </a:stretch>
        </p:blipFill>
        <p:spPr bwMode="auto">
          <a:xfrm>
            <a:off x="5958840" y="152400"/>
            <a:ext cx="310896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4000" i="1" dirty="0" smtClean="0">
                <a:solidFill>
                  <a:schemeClr val="tx1"/>
                </a:solidFill>
              </a:rPr>
              <a:t>Original estimates of strength (alpha) of angular</a:t>
            </a:r>
            <a:br>
              <a:rPr lang="en-US" altLang="zh-CN" sz="4000" i="1" dirty="0" smtClean="0">
                <a:solidFill>
                  <a:schemeClr val="tx1"/>
                </a:solidFill>
              </a:rPr>
            </a:br>
            <a:r>
              <a:rPr lang="en-US" altLang="zh-CN" sz="4000" i="1" dirty="0" smtClean="0">
                <a:solidFill>
                  <a:schemeClr val="tx1"/>
                </a:solidFill>
              </a:rPr>
              <a:t>momentum and mass transport - very optimistic</a:t>
            </a:r>
            <a:endParaRPr lang="en-US" altLang="zh-CN" sz="4000" i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525963"/>
          </a:xfrm>
        </p:spPr>
        <p:txBody>
          <a:bodyPr vert="horz"/>
          <a:lstStyle/>
          <a:p>
            <a:endParaRPr lang="en-US" dirty="0" smtClean="0"/>
          </a:p>
          <a:p>
            <a:r>
              <a:rPr lang="en-US" dirty="0" err="1" smtClean="0"/>
              <a:t>Balbus</a:t>
            </a:r>
            <a:r>
              <a:rPr lang="en-US" dirty="0" smtClean="0"/>
              <a:t> and Hawley (1990s) : </a:t>
            </a:r>
          </a:p>
          <a:p>
            <a:pPr>
              <a:buNone/>
            </a:pPr>
            <a:r>
              <a:rPr lang="en-US" dirty="0" smtClean="0"/>
              <a:t>depending on the geometry of the external field, </a:t>
            </a:r>
          </a:p>
          <a:p>
            <a:pPr>
              <a:buNone/>
            </a:pPr>
            <a:r>
              <a:rPr lang="en-US" dirty="0" smtClean="0"/>
              <a:t>could reach </a:t>
            </a:r>
            <a:r>
              <a:rPr lang="en-US" sz="3100" dirty="0" err="1" smtClean="0">
                <a:solidFill>
                  <a:srgbClr val="FFFF00"/>
                </a:solidFill>
              </a:rPr>
              <a:t>α</a:t>
            </a:r>
            <a:r>
              <a:rPr lang="en-US" sz="3100" dirty="0" smtClean="0"/>
              <a:t>= 0.2-0.7 if field vertical, or 10 times</a:t>
            </a:r>
          </a:p>
          <a:p>
            <a:pPr>
              <a:buNone/>
            </a:pPr>
            <a:r>
              <a:rPr lang="en-US" sz="3100" dirty="0" smtClean="0"/>
              <a:t> less if </a:t>
            </a:r>
            <a:r>
              <a:rPr lang="en-US" sz="3100" dirty="0" err="1" smtClean="0"/>
              <a:t>toroidal</a:t>
            </a:r>
            <a:r>
              <a:rPr lang="en-US" sz="3100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Taut and Pringle (1992) : </a:t>
            </a:r>
            <a:r>
              <a:rPr lang="en-US" dirty="0" err="1" smtClean="0">
                <a:solidFill>
                  <a:srgbClr val="FFFF00"/>
                </a:solidFill>
              </a:rPr>
              <a:t>α</a:t>
            </a:r>
            <a:r>
              <a:rPr lang="en-US" dirty="0" smtClean="0"/>
              <a:t>~ 0.4</a:t>
            </a:r>
          </a:p>
          <a:p>
            <a:endParaRPr lang="en-US" dirty="0" smtClean="0"/>
          </a:p>
          <a:p>
            <a:r>
              <a:rPr lang="en-US" dirty="0" smtClean="0"/>
              <a:t>Usually, non-stratified cylindrical disks assumed</a:t>
            </a:r>
          </a:p>
          <a:p>
            <a:pPr>
              <a:buNone/>
            </a:pPr>
            <a:endParaRPr lang="en-US" sz="3100" dirty="0" smtClean="0"/>
          </a:p>
          <a:p>
            <a:pPr>
              <a:buNone/>
            </a:pPr>
            <a:endParaRPr lang="en-US" sz="3100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i="1" dirty="0" smtClean="0"/>
              <a:t>More recently…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8229600" cy="4754563"/>
          </a:xfrm>
        </p:spPr>
        <p:txBody>
          <a:bodyPr/>
          <a:lstStyle/>
          <a:p>
            <a:r>
              <a:rPr lang="en-US" dirty="0" smtClean="0"/>
              <a:t>much reduced estimates of maximum alpha: </a:t>
            </a:r>
            <a:r>
              <a:rPr lang="en-US" dirty="0" smtClean="0">
                <a:solidFill>
                  <a:srgbClr val="FFFF00"/>
                </a:solidFill>
              </a:rPr>
              <a:t>α</a:t>
            </a:r>
            <a:r>
              <a:rPr lang="en-US" dirty="0" smtClean="0"/>
              <a:t>~1e-3</a:t>
            </a:r>
          </a:p>
          <a:p>
            <a:r>
              <a:rPr lang="en-US" dirty="0" smtClean="0"/>
              <a:t>In the past, special non-zero total fluxes and configurations of B field were assumed; local -  periodic boundaries, no vertical stratification </a:t>
            </a:r>
          </a:p>
          <a:p>
            <a:r>
              <a:rPr lang="en-US" sz="2400" dirty="0" smtClean="0"/>
              <a:t>(e.g. </a:t>
            </a:r>
            <a:r>
              <a:rPr lang="en-US" sz="2400" dirty="0" err="1" smtClean="0"/>
              <a:t>Fromang</a:t>
            </a:r>
            <a:r>
              <a:rPr lang="en-US" sz="2400" dirty="0" smtClean="0"/>
              <a:t> and </a:t>
            </a:r>
            <a:r>
              <a:rPr lang="en-US" sz="2400" dirty="0" err="1" smtClean="0"/>
              <a:t>Papaloizou</a:t>
            </a:r>
            <a:r>
              <a:rPr lang="en-US" sz="2400" dirty="0" smtClean="0"/>
              <a:t> 2007; </a:t>
            </a:r>
            <a:r>
              <a:rPr lang="en-US" sz="2400" dirty="0" err="1" smtClean="0"/>
              <a:t>Pessah</a:t>
            </a:r>
            <a:r>
              <a:rPr lang="en-US" sz="2400" dirty="0" smtClean="0"/>
              <a:t> 2007)</a:t>
            </a:r>
            <a:endParaRPr lang="en-US" dirty="0" smtClean="0"/>
          </a:p>
          <a:p>
            <a:pPr marL="571500" indent="-571500">
              <a:buAutoNum type="romanLcParenBoth"/>
            </a:pPr>
            <a:r>
              <a:rPr lang="en-US" dirty="0" smtClean="0"/>
              <a:t>This caused a dependence of </a:t>
            </a:r>
            <a:r>
              <a:rPr lang="en-US" dirty="0" err="1" smtClean="0">
                <a:solidFill>
                  <a:srgbClr val="FFFF00"/>
                </a:solidFill>
              </a:rPr>
              <a:t>α</a:t>
            </a:r>
            <a:r>
              <a:rPr lang="en-US" dirty="0" err="1" smtClean="0"/>
              <a:t>on</a:t>
            </a:r>
            <a:r>
              <a:rPr lang="en-US" dirty="0" smtClean="0"/>
              <a:t> these rather arbitrary assumptions</a:t>
            </a:r>
          </a:p>
          <a:p>
            <a:pPr marL="571500" indent="-571500">
              <a:buAutoNum type="romanLcParenBoth"/>
            </a:pPr>
            <a:r>
              <a:rPr lang="en-US" dirty="0" smtClean="0"/>
              <a:t>They can be relaxed, i.e. something like a disk dynamo can occur in a total zero flux situation</a:t>
            </a:r>
          </a:p>
          <a:p>
            <a:pPr marL="571500" indent="-571500">
              <a:buNone/>
            </a:pPr>
            <a:r>
              <a:rPr lang="en-US" dirty="0" smtClean="0"/>
              <a:t>     (cf. Rincon et al 2007)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81800" cy="69064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86200" y="228600"/>
            <a:ext cx="2865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smtClean="0"/>
              <a:t> </a:t>
            </a:r>
            <a:r>
              <a:rPr lang="en-US" dirty="0" smtClean="0">
                <a:solidFill>
                  <a:schemeClr val="bg2"/>
                </a:solidFill>
              </a:rPr>
              <a:t>Davis, Stone &amp; </a:t>
            </a:r>
            <a:r>
              <a:rPr lang="en-US" dirty="0" err="1" smtClean="0">
                <a:solidFill>
                  <a:schemeClr val="bg2"/>
                </a:solidFill>
              </a:rPr>
              <a:t>Pessah</a:t>
            </a:r>
            <a:r>
              <a:rPr lang="en-US" dirty="0" smtClean="0">
                <a:solidFill>
                  <a:schemeClr val="bg2"/>
                </a:solidFill>
              </a:rPr>
              <a:t> (2009)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 dirty="0" smtClean="0"/>
              <a:t>Sustained MRI turbulence in local simulations of</a:t>
            </a:r>
            <a:br>
              <a:rPr lang="en-US" sz="2800" i="1" dirty="0" smtClean="0"/>
            </a:br>
            <a:r>
              <a:rPr lang="en-US" sz="2800" i="1" dirty="0" smtClean="0"/>
              <a:t>stratified fluids with zero net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458200" cy="4525963"/>
          </a:xfrm>
        </p:spPr>
        <p:txBody>
          <a:bodyPr/>
          <a:lstStyle/>
          <a:p>
            <a:r>
              <a:rPr lang="en-US" sz="1800" i="1" dirty="0" smtClean="0"/>
              <a:t> </a:t>
            </a:r>
            <a:r>
              <a:rPr lang="en-US" dirty="0" smtClean="0"/>
              <a:t>Davis, Stone &amp; </a:t>
            </a:r>
            <a:r>
              <a:rPr lang="en-US" dirty="0" err="1" smtClean="0"/>
              <a:t>Pessah</a:t>
            </a:r>
            <a:r>
              <a:rPr lang="en-US" dirty="0" smtClean="0"/>
              <a:t> (2009)</a:t>
            </a:r>
          </a:p>
          <a:p>
            <a:pPr>
              <a:buNone/>
            </a:pPr>
            <a:r>
              <a:rPr lang="en-US" dirty="0" smtClean="0"/>
              <a:t>  ❉</a:t>
            </a:r>
            <a:r>
              <a:rPr lang="en-US" sz="2800" dirty="0" smtClean="0"/>
              <a:t> find numerical convergence (consistency of field densities and stresses with growing resolution, even without added dissipation), which was lacking or not demonstrated in the zero-flux </a:t>
            </a:r>
            <a:r>
              <a:rPr lang="en-US" sz="2800" dirty="0" err="1" smtClean="0"/>
              <a:t>unstratified</a:t>
            </a:r>
            <a:r>
              <a:rPr lang="en-US" sz="2800" dirty="0" smtClean="0"/>
              <a:t> simulations and some shearing box stratified simulations such as  Brandenburg et al. (1995) and Stone (1996)</a:t>
            </a:r>
          </a:p>
          <a:p>
            <a:pPr>
              <a:buNone/>
            </a:pPr>
            <a:r>
              <a:rPr lang="en-US" sz="2800" dirty="0" smtClean="0"/>
              <a:t>❉ Generally, magnetic stress ~0.01 of the </a:t>
            </a:r>
            <a:r>
              <a:rPr lang="en-US" sz="2800" dirty="0" err="1" smtClean="0"/>
              <a:t>midplane</a:t>
            </a:r>
            <a:r>
              <a:rPr lang="en-US" sz="2800" dirty="0" smtClean="0"/>
              <a:t> pressure (except in magnetically dominated corona)</a:t>
            </a:r>
          </a:p>
          <a:p>
            <a:pPr>
              <a:buNone/>
            </a:pPr>
            <a:r>
              <a:rPr lang="en-US" sz="2800" dirty="0" smtClean="0"/>
              <a:t>❉ Some intriguing time-variations of mean stresses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i="1" dirty="0" smtClean="0"/>
              <a:t>Doubts about shearing boxes and a call for </a:t>
            </a:r>
            <a:r>
              <a:rPr lang="en-US" sz="3500" i="1" dirty="0" err="1" smtClean="0"/>
              <a:t>subgrid</a:t>
            </a:r>
            <a:r>
              <a:rPr lang="en-US" sz="3500" i="1" dirty="0" smtClean="0"/>
              <a:t> scale modeling</a:t>
            </a:r>
            <a:endParaRPr lang="en-US" sz="35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5181600"/>
          </a:xfrm>
        </p:spPr>
        <p:txBody>
          <a:bodyPr/>
          <a:lstStyle/>
          <a:p>
            <a:r>
              <a:rPr lang="en-US" sz="2800" dirty="0" smtClean="0"/>
              <a:t>On the viability of the shearing box approximation for numerical studies of MHD turbulence in accretion disks</a:t>
            </a:r>
            <a:r>
              <a:rPr lang="en-US" sz="2800" b="1" dirty="0" smtClean="0"/>
              <a:t>.   </a:t>
            </a:r>
            <a:r>
              <a:rPr lang="en-US" sz="2800" b="1" dirty="0" err="1" smtClean="0"/>
              <a:t>Regev</a:t>
            </a:r>
            <a:r>
              <a:rPr lang="en-US" sz="2800" b="1" dirty="0" smtClean="0"/>
              <a:t> &amp; </a:t>
            </a:r>
            <a:r>
              <a:rPr lang="en-US" sz="2800" b="1" dirty="0" err="1" smtClean="0"/>
              <a:t>Umurhan</a:t>
            </a:r>
            <a:r>
              <a:rPr lang="en-US" sz="2800" b="1" dirty="0" smtClean="0"/>
              <a:t> (2008) </a:t>
            </a:r>
          </a:p>
          <a:p>
            <a:pPr marL="514350" indent="-514350">
              <a:buAutoNum type="romanLcParenBoth"/>
            </a:pPr>
            <a:r>
              <a:rPr lang="en-US" sz="2400" dirty="0" smtClean="0"/>
              <a:t>inconsistencies in the application of the SB approximation </a:t>
            </a:r>
          </a:p>
          <a:p>
            <a:pPr marL="514350" indent="-514350">
              <a:buAutoNum type="romanLcParenBoth"/>
            </a:pPr>
            <a:r>
              <a:rPr lang="en-US" sz="2400" dirty="0" smtClean="0"/>
              <a:t> the limited spatial scale of the SB; </a:t>
            </a:r>
          </a:p>
          <a:p>
            <a:pPr marL="514350" indent="-514350">
              <a:buAutoNum type="romanLcParenBoth"/>
            </a:pPr>
            <a:r>
              <a:rPr lang="en-US" sz="2400" dirty="0" smtClean="0"/>
              <a:t> the lack of convergence of most ideal MHD simulations</a:t>
            </a:r>
          </a:p>
          <a:p>
            <a:pPr marL="514350" indent="-514350">
              <a:buAutoNum type="romanLcParenBoth"/>
            </a:pPr>
            <a:r>
              <a:rPr lang="en-US" sz="2400" dirty="0" smtClean="0"/>
              <a:t> side-effects of the SB symmetry and the non-trivial nature of the linear MRI; and </a:t>
            </a:r>
          </a:p>
          <a:p>
            <a:pPr marL="514350" indent="-514350">
              <a:buAutoNum type="romanLcParenBoth"/>
            </a:pPr>
            <a:r>
              <a:rPr lang="en-US" sz="2400" dirty="0" smtClean="0"/>
              <a:t> physical artifacts arising from the very small box scale due to periodic boundary conditions</a:t>
            </a:r>
          </a:p>
          <a:p>
            <a:pPr marL="514350" indent="-514350">
              <a:buNone/>
            </a:pPr>
            <a:r>
              <a:rPr lang="en-US" sz="2000" dirty="0" smtClean="0"/>
              <a:t>``The computational and theoretical challenge posed by the MHD turbulence problem in accretion disks cannot be met by the SB approximation, as it has been used to date.”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smtClean="0"/>
              <a:t>A need for a good vertical coverage</a:t>
            </a:r>
            <a:br>
              <a:rPr lang="en-US" sz="3600" i="1" dirty="0" smtClean="0"/>
            </a:br>
            <a:r>
              <a:rPr lang="en-US" sz="3600" i="1" dirty="0" smtClean="0"/>
              <a:t>and resolution (10 scale heights)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“Connections between local and global turbulence in accretion disks”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Sorathia</a:t>
            </a:r>
            <a:r>
              <a:rPr lang="en-US" dirty="0" smtClean="0"/>
              <a:t>, Reynolds and </a:t>
            </a:r>
            <a:r>
              <a:rPr lang="en-US" dirty="0" err="1" smtClean="0"/>
              <a:t>Armitage</a:t>
            </a:r>
            <a:r>
              <a:rPr lang="en-US" dirty="0" smtClean="0"/>
              <a:t> (2010)</a:t>
            </a:r>
          </a:p>
          <a:p>
            <a:r>
              <a:rPr lang="en-US" dirty="0" smtClean="0"/>
              <a:t>Globally zero-flux disks behaves like a collection of magnetic domains</a:t>
            </a:r>
          </a:p>
          <a:p>
            <a:r>
              <a:rPr lang="en-US" dirty="0" smtClean="0"/>
              <a:t>These regions connect through a corona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706562"/>
          </a:xfrm>
        </p:spPr>
        <p:txBody>
          <a:bodyPr/>
          <a:lstStyle/>
          <a:p>
            <a:r>
              <a:rPr lang="en-US" sz="3600" i="1" dirty="0" smtClean="0"/>
              <a:t>MHD turbulence in accretion disks: importance of the magnetic </a:t>
            </a:r>
            <a:r>
              <a:rPr lang="en-US" sz="3600" i="1" dirty="0" err="1" smtClean="0"/>
              <a:t>Prandtl</a:t>
            </a:r>
            <a:r>
              <a:rPr lang="en-US" sz="3600" i="1" dirty="0" smtClean="0"/>
              <a:t> number</a:t>
            </a:r>
            <a:r>
              <a:rPr lang="en-US" dirty="0" smtClean="0"/>
              <a:t>	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Fromang</a:t>
            </a:r>
            <a:r>
              <a:rPr lang="en-US" dirty="0" smtClean="0"/>
              <a:t> &amp; </a:t>
            </a:r>
            <a:r>
              <a:rPr lang="en-US" dirty="0" err="1" smtClean="0"/>
              <a:t>Papaloizou</a:t>
            </a:r>
            <a:r>
              <a:rPr lang="en-US" dirty="0" smtClean="0"/>
              <a:t> et al. (2010)</a:t>
            </a:r>
          </a:p>
          <a:p>
            <a:pPr>
              <a:buNone/>
            </a:pPr>
            <a:r>
              <a:rPr lang="en-US" sz="2400" dirty="0" smtClean="0"/>
              <a:t>✵microscopic diffusion coefficients (viscosity and resistivity) are important in determining the saturated state of the MRI transport. </a:t>
            </a:r>
          </a:p>
          <a:p>
            <a:pPr>
              <a:buNone/>
            </a:pPr>
            <a:r>
              <a:rPr lang="en-US" sz="2400" dirty="0" smtClean="0"/>
              <a:t>✵numerical simulations performed with a variety of numerical methods to investigate the </a:t>
            </a:r>
            <a:r>
              <a:rPr lang="en-US" sz="2400" dirty="0" err="1" smtClean="0"/>
              <a:t>dependance</a:t>
            </a:r>
            <a:r>
              <a:rPr lang="en-US" sz="2400" dirty="0" smtClean="0"/>
              <a:t> of </a:t>
            </a:r>
            <a:r>
              <a:rPr lang="en-US" sz="2400" dirty="0" err="1" smtClean="0"/>
              <a:t>α</a:t>
            </a:r>
            <a:r>
              <a:rPr lang="en-US" sz="2400" dirty="0" smtClean="0"/>
              <a:t>, the rate of angular momentum transport, on these coefficients. </a:t>
            </a:r>
          </a:p>
          <a:p>
            <a:pPr>
              <a:buNone/>
            </a:pPr>
            <a:r>
              <a:rPr lang="en-US" sz="2400" dirty="0" smtClean="0"/>
              <a:t>✵ </a:t>
            </a:r>
            <a:r>
              <a:rPr lang="en-US" sz="2400" dirty="0" err="1" smtClean="0">
                <a:solidFill>
                  <a:srgbClr val="FFFF00"/>
                </a:solidFill>
              </a:rPr>
              <a:t>α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is an increasing function of  </a:t>
            </a:r>
            <a:r>
              <a:rPr lang="en-US" sz="2400" dirty="0" smtClean="0">
                <a:solidFill>
                  <a:srgbClr val="FFFF00"/>
                </a:solidFill>
              </a:rPr>
              <a:t>Pm, the ratio of viscosity over magnetic resistivity  (Pm = </a:t>
            </a:r>
            <a:r>
              <a:rPr lang="en-US" sz="2400" dirty="0" err="1" smtClean="0">
                <a:solidFill>
                  <a:srgbClr val="FFFF00"/>
                </a:solidFill>
              </a:rPr>
              <a:t>ν/η</a:t>
            </a:r>
            <a:r>
              <a:rPr lang="en-US" sz="2400" dirty="0" smtClean="0">
                <a:solidFill>
                  <a:srgbClr val="FFFF00"/>
                </a:solidFill>
              </a:rPr>
              <a:t>). </a:t>
            </a:r>
            <a:r>
              <a:rPr lang="en-US" sz="2400" dirty="0" smtClean="0"/>
              <a:t>In the absence of a mean field, MRI–induced MHD turbulence decays at low Pm.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borrowed some </a:t>
            </a:r>
            <a:br>
              <a:rPr lang="en-US" dirty="0" smtClean="0"/>
            </a:br>
            <a:r>
              <a:rPr lang="en-US" dirty="0" smtClean="0"/>
              <a:t>figures &amp; slides from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X. Wu (2004)</a:t>
            </a:r>
          </a:p>
          <a:p>
            <a:r>
              <a:rPr lang="en-US" altLang="zh-CN" dirty="0" smtClean="0"/>
              <a:t>R. Nelson (2008)</a:t>
            </a:r>
          </a:p>
          <a:p>
            <a:pPr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9532923" cy="65532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172200" y="5181600"/>
            <a:ext cx="152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39000" y="1905000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Λ</a:t>
            </a:r>
            <a:r>
              <a:rPr lang="en-US" dirty="0" smtClean="0">
                <a:solidFill>
                  <a:schemeClr val="bg1"/>
                </a:solidFill>
              </a:rPr>
              <a:t>=σB^2/ρΩ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turbulent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Application to CVs</a:t>
            </a:r>
            <a:endParaRPr lang="en-US" altLang="zh-CN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7315200" cy="990600"/>
          </a:xfrm>
        </p:spPr>
        <p:txBody>
          <a:bodyPr/>
          <a:lstStyle/>
          <a:p>
            <a:pPr>
              <a:buNone/>
            </a:pPr>
            <a:endParaRPr lang="en-US" altLang="zh-CN" sz="2800" dirty="0"/>
          </a:p>
        </p:txBody>
      </p:sp>
      <p:pic>
        <p:nvPicPr>
          <p:cNvPr id="77832" name="Picture 8" descr="se2308607001">
            <a:hlinkClick r:id="rId2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600200"/>
            <a:ext cx="5105400" cy="4987925"/>
          </a:xfrm>
          <a:ln/>
        </p:spPr>
      </p:pic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5562600" y="1600200"/>
            <a:ext cx="35814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altLang="zh-CN" b="1">
                <a:latin typeface="Arial" charset="0"/>
              </a:rPr>
              <a:t>Figure 1.</a:t>
            </a:r>
            <a:r>
              <a:rPr lang="en-US" altLang="zh-CN">
                <a:latin typeface="Arial" charset="0"/>
              </a:rPr>
              <a:t> The evolution into quiescence of a disk annulus located at 2 × 10</a:t>
            </a:r>
            <a:r>
              <a:rPr lang="en-US" altLang="zh-CN" baseline="30000">
                <a:latin typeface="Arial" charset="0"/>
              </a:rPr>
              <a:t>10</a:t>
            </a:r>
            <a:r>
              <a:rPr lang="en-US" altLang="zh-CN">
                <a:latin typeface="Arial" charset="0"/>
              </a:rPr>
              <a:t> cm from a central white dwarf is shown. The solid line represents the disk thermal equilibrium. The middle section, which corresponds to partially ionized gas, is unstable and forces the annulus to a cyclic behavior. The triangles represent the evolution of the annulus. At low state with such a low level of ionization, MHD turbulence dies away. </a:t>
            </a:r>
          </a:p>
        </p:txBody>
      </p:sp>
      <p:pic>
        <p:nvPicPr>
          <p:cNvPr id="77836" name="Picture 12" descr="Sigma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29850" y="2743200"/>
            <a:ext cx="114300" cy="136525"/>
          </a:xfrm>
          <a:prstGeom prst="rect">
            <a:avLst/>
          </a:prstGeom>
          <a:noFill/>
        </p:spPr>
      </p:pic>
      <p:pic>
        <p:nvPicPr>
          <p:cNvPr id="77837" name="Picture 13" descr="alpha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25075" y="3292475"/>
            <a:ext cx="92075" cy="79375"/>
          </a:xfrm>
          <a:prstGeom prst="rect">
            <a:avLst/>
          </a:prstGeom>
          <a:noFill/>
        </p:spPr>
      </p:pic>
      <p:pic>
        <p:nvPicPr>
          <p:cNvPr id="77838" name="Picture 14" descr="alpha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391025" y="3567113"/>
            <a:ext cx="92075" cy="79375"/>
          </a:xfrm>
          <a:prstGeom prst="rect">
            <a:avLst/>
          </a:prstGeom>
          <a:noFill/>
        </p:spPr>
      </p:pic>
      <p:pic>
        <p:nvPicPr>
          <p:cNvPr id="77839" name="Picture 15" descr="alpha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330575" y="3567113"/>
            <a:ext cx="92075" cy="79375"/>
          </a:xfrm>
          <a:prstGeom prst="rect">
            <a:avLst/>
          </a:prstGeom>
          <a:noFill/>
        </p:spPr>
      </p:pic>
      <p:pic>
        <p:nvPicPr>
          <p:cNvPr id="77840" name="Picture 16" descr="alpha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3750" y="3567113"/>
            <a:ext cx="92075" cy="79375"/>
          </a:xfrm>
          <a:prstGeom prst="rect">
            <a:avLst/>
          </a:prstGeom>
          <a:noFill/>
        </p:spPr>
      </p:pic>
      <p:sp>
        <p:nvSpPr>
          <p:cNvPr id="77841" name="Rectangle 17"/>
          <p:cNvSpPr>
            <a:spLocks noChangeArrowheads="1"/>
          </p:cNvSpPr>
          <p:nvPr/>
        </p:nvSpPr>
        <p:spPr bwMode="auto">
          <a:xfrm>
            <a:off x="5638800" y="5867400"/>
            <a:ext cx="3071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</a:rPr>
              <a:t>Kristen 2000, Science, 288, 2022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Accretion and destruction of </a:t>
            </a:r>
            <a:r>
              <a:rPr lang="en-US" dirty="0" err="1" smtClean="0"/>
              <a:t>planetesimals</a:t>
            </a:r>
            <a:r>
              <a:rPr lang="en-US" dirty="0" smtClean="0"/>
              <a:t> in turbulent disks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107694"/>
            <a:ext cx="843842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/>
                <a:cs typeface="Arial"/>
              </a:rPr>
              <a:t>Ida, </a:t>
            </a:r>
            <a:r>
              <a:rPr lang="en-US" sz="2400" i="1" dirty="0" err="1" smtClean="0">
                <a:latin typeface="Arial"/>
                <a:cs typeface="Arial"/>
              </a:rPr>
              <a:t>Guillot</a:t>
            </a:r>
            <a:r>
              <a:rPr lang="en-US" sz="2400" i="1" dirty="0" smtClean="0">
                <a:latin typeface="Arial"/>
                <a:cs typeface="Arial"/>
              </a:rPr>
              <a:t> and </a:t>
            </a:r>
            <a:r>
              <a:rPr lang="en-US" sz="2400" i="1" dirty="0" err="1" smtClean="0">
                <a:latin typeface="Arial"/>
                <a:cs typeface="Arial"/>
              </a:rPr>
              <a:t>Morbidelli</a:t>
            </a:r>
            <a:r>
              <a:rPr lang="en-US" sz="2400" i="1" dirty="0" smtClean="0">
                <a:latin typeface="Arial"/>
                <a:cs typeface="Arial"/>
              </a:rPr>
              <a:t> (2008)</a:t>
            </a:r>
          </a:p>
          <a:p>
            <a:endParaRPr lang="en-US" sz="2400" dirty="0" smtClean="0"/>
          </a:p>
          <a:p>
            <a:r>
              <a:rPr lang="en-US" sz="2400" dirty="0" smtClean="0"/>
              <a:t>Dispersion of </a:t>
            </a:r>
            <a:r>
              <a:rPr lang="en-US" sz="2400" dirty="0" err="1" smtClean="0"/>
              <a:t>planetesimal</a:t>
            </a:r>
            <a:r>
              <a:rPr lang="en-US" sz="2400" dirty="0" smtClean="0"/>
              <a:t> velocities in a turbulent disk is pumped </a:t>
            </a:r>
          </a:p>
          <a:p>
            <a:r>
              <a:rPr lang="en-US" sz="2400" dirty="0" smtClean="0"/>
              <a:t>up by gravitational pull of non-uniformities. </a:t>
            </a:r>
          </a:p>
          <a:p>
            <a:endParaRPr lang="en-US" sz="2400" dirty="0" smtClean="0"/>
          </a:p>
          <a:p>
            <a:r>
              <a:rPr lang="en-US" sz="2400" dirty="0" smtClean="0"/>
              <a:t>This is dangerous for </a:t>
            </a:r>
            <a:r>
              <a:rPr lang="en-US" sz="2400" dirty="0" err="1" smtClean="0"/>
              <a:t>planetesimal</a:t>
            </a:r>
            <a:r>
              <a:rPr lang="en-US" sz="2400" dirty="0" smtClean="0"/>
              <a:t> survival, if dispersion exceeds </a:t>
            </a:r>
          </a:p>
          <a:p>
            <a:r>
              <a:rPr lang="en-US" sz="2400" dirty="0" smtClean="0"/>
              <a:t> the escape speed from </a:t>
            </a:r>
            <a:r>
              <a:rPr lang="en-US" sz="2400" dirty="0" err="1" smtClean="0"/>
              <a:t>planetesimal</a:t>
            </a:r>
            <a:r>
              <a:rPr lang="en-US" sz="2400" dirty="0" smtClean="0"/>
              <a:t> surface. 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1746" name="Picture 1026" descr="img1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75" y="1752600"/>
            <a:ext cx="8348663" cy="2438400"/>
          </a:xfrm>
          <a:prstGeom prst="rect">
            <a:avLst/>
          </a:prstGeom>
          <a:noFill/>
        </p:spPr>
      </p:pic>
      <p:sp>
        <p:nvSpPr>
          <p:cNvPr id="671747" name="Text Box 1027"/>
          <p:cNvSpPr txBox="1">
            <a:spLocks noChangeArrowheads="1"/>
          </p:cNvSpPr>
          <p:nvPr/>
        </p:nvSpPr>
        <p:spPr bwMode="auto">
          <a:xfrm>
            <a:off x="517525" y="4572001"/>
            <a:ext cx="79486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Obtain a basic core-halo structure:</a:t>
            </a:r>
            <a:br>
              <a:rPr lang="en-US" dirty="0"/>
            </a:br>
            <a:r>
              <a:rPr lang="en-US" dirty="0"/>
              <a:t>Dense MRI-unstable disc near </a:t>
            </a:r>
            <a:r>
              <a:rPr lang="en-US" dirty="0" err="1"/>
              <a:t>midplane</a:t>
            </a:r>
            <a:r>
              <a:rPr lang="en-US" dirty="0"/>
              <a:t>, surrounded by magnetically</a:t>
            </a:r>
            <a:br>
              <a:rPr lang="en-US" dirty="0"/>
            </a:br>
            <a:r>
              <a:rPr lang="en-US" dirty="0"/>
              <a:t>dominant corona  (see also Miller &amp; Stone 2000)</a:t>
            </a:r>
          </a:p>
        </p:txBody>
      </p:sp>
      <p:sp>
        <p:nvSpPr>
          <p:cNvPr id="671748" name="Rectangle 1028"/>
          <p:cNvSpPr>
            <a:spLocks noChangeArrowheads="1"/>
          </p:cNvSpPr>
          <p:nvPr/>
        </p:nvSpPr>
        <p:spPr bwMode="auto">
          <a:xfrm>
            <a:off x="457200" y="152400"/>
            <a:ext cx="9075737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300" dirty="0">
                <a:solidFill>
                  <a:schemeClr val="tx2"/>
                </a:solidFill>
              </a:rPr>
              <a:t>Stratified disc </a:t>
            </a:r>
            <a:r>
              <a:rPr lang="en-US" sz="3300" dirty="0" smtClean="0">
                <a:solidFill>
                  <a:schemeClr val="tx2"/>
                </a:solidFill>
              </a:rPr>
              <a:t>models (</a:t>
            </a:r>
            <a:r>
              <a:rPr lang="en-US" sz="3300" dirty="0" err="1" smtClean="0">
                <a:solidFill>
                  <a:schemeClr val="tx2"/>
                </a:solidFill>
              </a:rPr>
              <a:t>Ilgner</a:t>
            </a:r>
            <a:r>
              <a:rPr lang="en-US" sz="3300" dirty="0" smtClean="0">
                <a:solidFill>
                  <a:schemeClr val="tx2"/>
                </a:solidFill>
              </a:rPr>
              <a:t> &amp; Nelson et al 2006)</a:t>
            </a:r>
            <a:endParaRPr lang="en-US" sz="3300" dirty="0">
              <a:solidFill>
                <a:schemeClr val="tx2"/>
              </a:solidFill>
            </a:endParaRPr>
          </a:p>
        </p:txBody>
      </p:sp>
      <p:sp>
        <p:nvSpPr>
          <p:cNvPr id="671749" name="Rectangle 1029"/>
          <p:cNvSpPr>
            <a:spLocks noChangeArrowheads="1"/>
          </p:cNvSpPr>
          <p:nvPr/>
        </p:nvSpPr>
        <p:spPr bwMode="auto">
          <a:xfrm>
            <a:off x="685800" y="685800"/>
            <a:ext cx="6494463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dirty="0"/>
              <a:t>  H/R=0.07</a:t>
            </a:r>
            <a:r>
              <a:rPr lang="en-US" dirty="0" smtClean="0"/>
              <a:t>  &amp; </a:t>
            </a:r>
            <a:r>
              <a:rPr lang="en-US" dirty="0"/>
              <a:t>H/R=0.1 discs computed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/>
              <a:t>  Locally isothermal equation of state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/>
              <a:t>  ~ 9 vertical scale heights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674" name="Picture 2" descr="alpha_t_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76250"/>
            <a:ext cx="4679950" cy="3743325"/>
          </a:xfrm>
          <a:prstGeom prst="rect">
            <a:avLst/>
          </a:prstGeom>
          <a:noFill/>
        </p:spPr>
      </p:pic>
      <p:graphicFrame>
        <p:nvGraphicFramePr>
          <p:cNvPr id="540675" name="Object 3"/>
          <p:cNvGraphicFramePr>
            <a:graphicFrameLocks noChangeAspect="1"/>
          </p:cNvGraphicFramePr>
          <p:nvPr/>
        </p:nvGraphicFramePr>
        <p:xfrm>
          <a:off x="539750" y="4797425"/>
          <a:ext cx="1752600" cy="773113"/>
        </p:xfrm>
        <a:graphic>
          <a:graphicData uri="http://schemas.openxmlformats.org/presentationml/2006/ole">
            <p:oleObj spid="_x0000_s104450" name="Equation" r:id="rId5" imgW="546260" imgH="241592" progId="Equation.3">
              <p:embed/>
            </p:oleObj>
          </a:graphicData>
        </a:graphic>
      </p:graphicFrame>
      <p:graphicFrame>
        <p:nvGraphicFramePr>
          <p:cNvPr id="540676" name="Object 4"/>
          <p:cNvGraphicFramePr>
            <a:graphicFrameLocks noChangeAspect="1"/>
          </p:cNvGraphicFramePr>
          <p:nvPr/>
        </p:nvGraphicFramePr>
        <p:xfrm>
          <a:off x="2771775" y="4797425"/>
          <a:ext cx="3106738" cy="765175"/>
        </p:xfrm>
        <a:graphic>
          <a:graphicData uri="http://schemas.openxmlformats.org/presentationml/2006/ole">
            <p:oleObj spid="_x0000_s104451" name="Equation" r:id="rId6" imgW="825897" imgH="203597" progId="Equation.3">
              <p:embed/>
            </p:oleObj>
          </a:graphicData>
        </a:graphic>
      </p:graphicFrame>
      <p:graphicFrame>
        <p:nvGraphicFramePr>
          <p:cNvPr id="540677" name="Object 5"/>
          <p:cNvGraphicFramePr>
            <a:graphicFrameLocks noChangeAspect="1"/>
          </p:cNvGraphicFramePr>
          <p:nvPr/>
        </p:nvGraphicFramePr>
        <p:xfrm>
          <a:off x="4140200" y="3573463"/>
          <a:ext cx="368300" cy="279400"/>
        </p:xfrm>
        <a:graphic>
          <a:graphicData uri="http://schemas.openxmlformats.org/presentationml/2006/ole">
            <p:oleObj spid="_x0000_s104452" name="Equation" r:id="rId7" imgW="368697" imgH="279797" progId="Equation.3">
              <p:embed/>
            </p:oleObj>
          </a:graphicData>
        </a:graphic>
      </p:graphicFrame>
      <p:graphicFrame>
        <p:nvGraphicFramePr>
          <p:cNvPr id="540678" name="Object 6"/>
          <p:cNvGraphicFramePr>
            <a:graphicFrameLocks noChangeAspect="1"/>
          </p:cNvGraphicFramePr>
          <p:nvPr/>
        </p:nvGraphicFramePr>
        <p:xfrm>
          <a:off x="6372225" y="4797425"/>
          <a:ext cx="1828800" cy="747713"/>
        </p:xfrm>
        <a:graphic>
          <a:graphicData uri="http://schemas.openxmlformats.org/presentationml/2006/ole">
            <p:oleObj spid="_x0000_s104453" name="Equation" r:id="rId8" imgW="559197" imgH="228997" progId="Equation.3">
              <p:embed/>
            </p:oleObj>
          </a:graphicData>
        </a:graphic>
      </p:graphicFrame>
      <p:pic>
        <p:nvPicPr>
          <p:cNvPr id="540679" name="Picture 7" descr="alpha_r_sna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3438" y="476250"/>
            <a:ext cx="4500562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395288" y="5661025"/>
            <a:ext cx="677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400"/>
              <a:t>Local view – turbulent fluctuations ≥ spiral wakes</a:t>
            </a:r>
          </a:p>
        </p:txBody>
      </p:sp>
      <p:pic>
        <p:nvPicPr>
          <p:cNvPr id="114696" name="Picture 8" descr="mp=30earth-lamin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125538"/>
            <a:ext cx="4117975" cy="4117975"/>
          </a:xfrm>
          <a:prstGeom prst="rect">
            <a:avLst/>
          </a:prstGeom>
          <a:noFill/>
        </p:spPr>
      </p:pic>
      <p:pic>
        <p:nvPicPr>
          <p:cNvPr id="114699" name="Picture 11" descr="Macintosh HD:Users:richardnelson:animations:movies:mp=30Earth.mpeg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95800" y="1143000"/>
            <a:ext cx="4343400" cy="413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80" fill="hold"/>
                                        <p:tgtEl>
                                          <p:spTgt spid="1146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469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46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46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699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8" name="Picture 4" descr="mp=10-r=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765175"/>
            <a:ext cx="6096000" cy="4876800"/>
          </a:xfrm>
          <a:prstGeom prst="rect">
            <a:avLst/>
          </a:prstGeom>
          <a:noFill/>
        </p:spPr>
      </p:pic>
      <p:sp>
        <p:nvSpPr>
          <p:cNvPr id="313349" name="Text Box 5"/>
          <p:cNvSpPr txBox="1">
            <a:spLocks noChangeArrowheads="1"/>
          </p:cNvSpPr>
          <p:nvPr/>
        </p:nvSpPr>
        <p:spPr bwMode="auto">
          <a:xfrm>
            <a:off x="1403350" y="5876925"/>
            <a:ext cx="6961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400"/>
              <a:t>Fluctuating torques – suggest stochastic migration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Turbulence modifies type I migration and may prevent large-scale inward migration for </a:t>
            </a:r>
            <a:r>
              <a:rPr lang="en-GB" sz="3200" i="1" dirty="0" smtClean="0"/>
              <a:t>some</a:t>
            </a:r>
            <a:r>
              <a:rPr lang="en-GB" sz="3200" dirty="0" smtClean="0"/>
              <a:t> planets</a:t>
            </a:r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590800"/>
            <a:ext cx="4191000" cy="30480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/>
              <a:t>Stratified global model</a:t>
            </a:r>
            <a:br>
              <a:rPr lang="en-US" sz="2000" dirty="0"/>
            </a:br>
            <a:endParaRPr lang="en-US" sz="2000" dirty="0"/>
          </a:p>
          <a:p>
            <a:pPr>
              <a:buFontTx/>
              <a:buNone/>
            </a:pPr>
            <a:r>
              <a:rPr lang="en-US" sz="2000" dirty="0"/>
              <a:t>H/R=0.1, mp=10 </a:t>
            </a:r>
            <a:r>
              <a:rPr lang="en-US" sz="2000" dirty="0" err="1"/>
              <a:t>m</a:t>
            </a:r>
            <a:r>
              <a:rPr lang="en-US" sz="2000" baseline="-25000" dirty="0" err="1"/>
              <a:t>earth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>
              <a:buFontTx/>
              <a:buNone/>
            </a:pPr>
            <a:r>
              <a:rPr lang="en-US" sz="2000" dirty="0"/>
              <a:t>N</a:t>
            </a:r>
            <a:r>
              <a:rPr lang="en-US" sz="2000" baseline="-25000" dirty="0">
                <a:sym typeface="Symbol" charset="2"/>
              </a:rPr>
              <a:t>r</a:t>
            </a:r>
            <a:r>
              <a:rPr lang="en-US" sz="2000" dirty="0"/>
              <a:t> </a:t>
            </a:r>
            <a:r>
              <a:rPr lang="en-US" sz="2000" dirty="0" err="1"/>
              <a:t>x</a:t>
            </a:r>
            <a:r>
              <a:rPr lang="en-US" sz="2000" dirty="0"/>
              <a:t> N</a:t>
            </a:r>
            <a:r>
              <a:rPr lang="en-US" sz="2000" baseline="-25000" dirty="0">
                <a:sym typeface="Symbol" charset="2"/>
              </a:rPr>
              <a:t></a:t>
            </a:r>
            <a:r>
              <a:rPr lang="en-US" sz="2000" dirty="0"/>
              <a:t> </a:t>
            </a:r>
            <a:r>
              <a:rPr lang="en-US" sz="2000" dirty="0" err="1"/>
              <a:t>x</a:t>
            </a:r>
            <a:r>
              <a:rPr lang="en-US" sz="2000" dirty="0"/>
              <a:t> N</a:t>
            </a:r>
            <a:r>
              <a:rPr lang="en-US" sz="2000" baseline="-25000" dirty="0">
                <a:sym typeface="Symbol" charset="2"/>
              </a:rPr>
              <a:t></a:t>
            </a:r>
            <a:r>
              <a:rPr lang="en-US" sz="2000" dirty="0"/>
              <a:t> = 464 </a:t>
            </a:r>
            <a:r>
              <a:rPr lang="en-US" sz="2000" dirty="0" err="1"/>
              <a:t>x</a:t>
            </a:r>
            <a:r>
              <a:rPr lang="en-US" sz="2000" dirty="0"/>
              <a:t> 280 </a:t>
            </a:r>
            <a:r>
              <a:rPr lang="en-US" sz="2000" dirty="0" err="1"/>
              <a:t>x</a:t>
            </a:r>
            <a:r>
              <a:rPr lang="en-US" sz="2000" dirty="0"/>
              <a:t> 1200</a:t>
            </a:r>
          </a:p>
        </p:txBody>
      </p:sp>
      <p:pic>
        <p:nvPicPr>
          <p:cNvPr id="735237" name="Picture 5" descr="Nelson:Users:rpn:Ascona:LowMass+Turb:mp=100turb-strat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733800" y="2057400"/>
            <a:ext cx="48006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00" fill="hold"/>
                                        <p:tgtEl>
                                          <p:spTgt spid="7352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3523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35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352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5237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02" name="Picture 2" descr="dispersion-100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819400"/>
            <a:ext cx="3048000" cy="2287588"/>
          </a:xfrm>
          <a:prstGeom prst="rect">
            <a:avLst/>
          </a:prstGeom>
          <a:noFill/>
        </p:spPr>
      </p:pic>
      <p:sp>
        <p:nvSpPr>
          <p:cNvPr id="716803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152400" y="2819400"/>
            <a:ext cx="6629400" cy="1143000"/>
          </a:xfrm>
          <a:noFill/>
          <a:ln/>
        </p:spPr>
        <p:txBody>
          <a:bodyPr/>
          <a:lstStyle/>
          <a:p>
            <a:pPr algn="l"/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1m-sized bodies strongly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coupled to gas.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Velocity dispersion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 ~ turbulent velocities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10m bodies have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&lt;</a:t>
            </a:r>
            <a:r>
              <a:rPr lang="en-US" sz="1600" dirty="0" err="1">
                <a:solidFill>
                  <a:schemeClr val="tx1"/>
                </a:solidFill>
              </a:rPr>
              <a:t>v</a:t>
            </a:r>
            <a:r>
              <a:rPr lang="en-US" sz="1600" dirty="0">
                <a:solidFill>
                  <a:schemeClr val="tx1"/>
                </a:solidFill>
              </a:rPr>
              <a:t>&gt; ~ few </a:t>
            </a:r>
            <a:r>
              <a:rPr lang="en-US" sz="1600" dirty="0" err="1">
                <a:solidFill>
                  <a:schemeClr val="tx1"/>
                </a:solidFill>
              </a:rPr>
              <a:t>x</a:t>
            </a:r>
            <a:r>
              <a:rPr lang="en-US" sz="1600" dirty="0">
                <a:solidFill>
                  <a:schemeClr val="tx1"/>
                </a:solidFill>
              </a:rPr>
              <a:t> 10 </a:t>
            </a:r>
            <a:r>
              <a:rPr lang="en-US" sz="1600" dirty="0" err="1">
                <a:solidFill>
                  <a:schemeClr val="tx1"/>
                </a:solidFill>
              </a:rPr>
              <a:t>m/s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- gas drag efficient at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damping random velocities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100m - 1km sized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bodies excited by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turbulent density fluctuations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&lt;</a:t>
            </a:r>
            <a:r>
              <a:rPr lang="en-US" sz="1600" dirty="0" err="1">
                <a:solidFill>
                  <a:schemeClr val="tx1"/>
                </a:solidFill>
              </a:rPr>
              <a:t>v</a:t>
            </a:r>
            <a:r>
              <a:rPr lang="en-US" sz="1600" dirty="0">
                <a:solidFill>
                  <a:schemeClr val="tx1"/>
                </a:solidFill>
              </a:rPr>
              <a:t>&gt; ~ 50-100 </a:t>
            </a:r>
            <a:r>
              <a:rPr lang="en-US" sz="1600" dirty="0" err="1">
                <a:solidFill>
                  <a:schemeClr val="tx1"/>
                </a:solidFill>
              </a:rPr>
              <a:t>m/s</a:t>
            </a: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Larger </a:t>
            </a:r>
            <a:r>
              <a:rPr lang="en-US" sz="2000" dirty="0" err="1">
                <a:solidFill>
                  <a:schemeClr val="tx1"/>
                </a:solidFill>
              </a:rPr>
              <a:t>planetesimals</a:t>
            </a:r>
            <a:r>
              <a:rPr lang="en-US" sz="2000" dirty="0">
                <a:solidFill>
                  <a:schemeClr val="tx1"/>
                </a:solidFill>
              </a:rPr>
              <a:t> prevented from undergoing runaway </a:t>
            </a:r>
            <a:r>
              <a:rPr lang="en-US" sz="2000" dirty="0" smtClean="0">
                <a:solidFill>
                  <a:schemeClr val="tx1"/>
                </a:solidFill>
              </a:rPr>
              <a:t>growth. </a:t>
            </a:r>
            <a:r>
              <a:rPr lang="en-US" sz="2000" dirty="0" err="1" smtClean="0">
                <a:solidFill>
                  <a:schemeClr val="tx1"/>
                </a:solidFill>
              </a:rPr>
              <a:t>Planetesimal</a:t>
            </a:r>
            <a:r>
              <a:rPr lang="en-US" sz="2000" dirty="0" err="1">
                <a:solidFill>
                  <a:schemeClr val="tx1"/>
                </a:solidFill>
              </a:rPr>
              <a:t>-planetesimal</a:t>
            </a:r>
            <a:r>
              <a:rPr lang="en-US" sz="2000" dirty="0">
                <a:solidFill>
                  <a:schemeClr val="tx1"/>
                </a:solidFill>
              </a:rPr>
              <a:t> collisions likely to lead to break-up</a:t>
            </a: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2000" dirty="0" smtClean="0"/>
              <a:t>Need dead-zones to form planets rapidly ? Or leap-frog this phase </a:t>
            </a:r>
            <a:r>
              <a:rPr lang="en-US" sz="2000" dirty="0"/>
              <a:t>with gravitational </a:t>
            </a:r>
            <a:r>
              <a:rPr lang="en-US" sz="2000" dirty="0" smtClean="0"/>
              <a:t>instability – or better yet bunching instability (</a:t>
            </a:r>
            <a:r>
              <a:rPr lang="en-US" sz="2000" dirty="0" err="1" smtClean="0"/>
              <a:t>Youdin</a:t>
            </a:r>
            <a:r>
              <a:rPr lang="en-US" sz="2000" dirty="0" smtClean="0"/>
              <a:t> 2005) </a:t>
            </a:r>
            <a:endParaRPr lang="en-US" sz="1600" dirty="0"/>
          </a:p>
        </p:txBody>
      </p:sp>
      <p:pic>
        <p:nvPicPr>
          <p:cNvPr id="716804" name="Picture 4" descr="dispersion-1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457200"/>
            <a:ext cx="3048000" cy="2286000"/>
          </a:xfrm>
          <a:prstGeom prst="rect">
            <a:avLst/>
          </a:prstGeom>
          <a:noFill/>
        </p:spPr>
      </p:pic>
      <p:pic>
        <p:nvPicPr>
          <p:cNvPr id="716805" name="Picture 5" descr="dispersion-10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457200"/>
            <a:ext cx="3048000" cy="2286000"/>
          </a:xfrm>
          <a:prstGeom prst="rect">
            <a:avLst/>
          </a:prstGeom>
          <a:noFill/>
        </p:spPr>
      </p:pic>
      <p:pic>
        <p:nvPicPr>
          <p:cNvPr id="716806" name="Picture 6" descr="dispersion-1k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9175" y="2667000"/>
            <a:ext cx="3044825" cy="228441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90600" y="0"/>
            <a:ext cx="137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Nelson 2004: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Accretion </a:t>
            </a:r>
            <a:r>
              <a:rPr lang="en-US" altLang="zh-CN" dirty="0" smtClean="0"/>
              <a:t>disks  in</a:t>
            </a:r>
            <a:endParaRPr lang="en-US" altLang="zh-CN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</a:t>
            </a:r>
            <a:r>
              <a:rPr lang="en-US" altLang="zh-CN" dirty="0" smtClean="0"/>
              <a:t>inary stars (e.g., cataclysmic variables) </a:t>
            </a:r>
          </a:p>
          <a:p>
            <a:r>
              <a:rPr lang="en-US" altLang="zh-CN" dirty="0" smtClean="0"/>
              <a:t>Quasars and Active Galactic Nuclei </a:t>
            </a:r>
          </a:p>
          <a:p>
            <a:r>
              <a:rPr lang="en-US" altLang="zh-CN" dirty="0" err="1" smtClean="0"/>
              <a:t>Protostellar</a:t>
            </a:r>
            <a:r>
              <a:rPr lang="en-US" altLang="zh-CN" dirty="0" smtClean="0"/>
              <a:t> disks  ~  </a:t>
            </a:r>
            <a:r>
              <a:rPr lang="en-US" altLang="zh-CN" dirty="0" err="1" smtClean="0"/>
              <a:t>protoplanetary</a:t>
            </a:r>
            <a:r>
              <a:rPr lang="en-US" altLang="zh-CN" dirty="0" smtClean="0"/>
              <a:t> disks</a:t>
            </a: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rgbClr val="FF0000"/>
                </a:solidFill>
              </a:rPr>
              <a:t>accrete (dump mass onto central objects) and radiate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Dust coagulation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981200"/>
            <a:ext cx="8005316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Actually, even smaller bodies cannot coagulate due to turbulence, </a:t>
            </a:r>
          </a:p>
          <a:p>
            <a:r>
              <a:rPr lang="en-US" sz="2400" dirty="0" smtClean="0"/>
              <a:t>interacting with the smallest (</a:t>
            </a:r>
            <a:r>
              <a:rPr lang="en-US" sz="2400" dirty="0" err="1" smtClean="0"/>
              <a:t>Kolmogorov</a:t>
            </a:r>
            <a:r>
              <a:rPr lang="en-US" sz="2400" dirty="0" smtClean="0"/>
              <a:t>) scales, while</a:t>
            </a:r>
          </a:p>
          <a:p>
            <a:r>
              <a:rPr lang="en-US" sz="2400" dirty="0" smtClean="0"/>
              <a:t>the right parameters are adopted for the large scale eddies</a:t>
            </a:r>
          </a:p>
          <a:p>
            <a:r>
              <a:rPr lang="en-US" sz="2400" dirty="0" smtClean="0"/>
              <a:t>(those need to be smaller than H, and turn over on </a:t>
            </a:r>
          </a:p>
          <a:p>
            <a:r>
              <a:rPr lang="en-US" sz="2400" dirty="0" smtClean="0"/>
              <a:t>dynamical timescale)</a:t>
            </a:r>
          </a:p>
          <a:p>
            <a:endParaRPr lang="en-US" sz="2400" dirty="0" smtClean="0"/>
          </a:p>
          <a:p>
            <a:r>
              <a:rPr lang="en-US" sz="2400" dirty="0" smtClean="0"/>
              <a:t>If, indeed, there is so much turbulence in the early </a:t>
            </a:r>
            <a:r>
              <a:rPr lang="en-US" sz="2400" dirty="0" err="1" smtClean="0"/>
              <a:t>protoplanetary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disks, then we eventually need </a:t>
            </a:r>
            <a:r>
              <a:rPr lang="en-US" sz="2400" dirty="0" err="1" smtClean="0"/>
              <a:t>selfgravity</a:t>
            </a:r>
            <a:r>
              <a:rPr lang="en-US" sz="2400" dirty="0" smtClean="0"/>
              <a:t> to build </a:t>
            </a:r>
            <a:r>
              <a:rPr lang="en-US" sz="2400" dirty="0" err="1" smtClean="0"/>
              <a:t>planetesimals</a:t>
            </a:r>
            <a:r>
              <a:rPr lang="en-US" sz="2400" dirty="0" smtClean="0"/>
              <a:t>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6172200"/>
            <a:ext cx="931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pressure instability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524000"/>
            <a:ext cx="2970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(see another talk in this school)</a:t>
            </a:r>
            <a:endParaRPr lang="en-US" dirty="0"/>
          </a:p>
        </p:txBody>
      </p:sp>
      <p:pic>
        <p:nvPicPr>
          <p:cNvPr id="4" name="Picture 2" descr="D:\Pawel\pres\papers\disk-beta0.2-pola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743200"/>
            <a:ext cx="5486400" cy="4114800"/>
          </a:xfrm>
          <a:prstGeom prst="rect">
            <a:avLst/>
          </a:prstGeom>
          <a:noFill/>
        </p:spPr>
      </p:pic>
      <p:pic>
        <p:nvPicPr>
          <p:cNvPr id="5" name="Picture 2" descr="D:\Pawel\pres\papers\disk-r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50292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Text Box 2"/>
          <p:cNvSpPr txBox="1">
            <a:spLocks noChangeArrowheads="1"/>
          </p:cNvSpPr>
          <p:nvPr/>
        </p:nvSpPr>
        <p:spPr bwMode="auto">
          <a:xfrm>
            <a:off x="822325" y="1030288"/>
            <a:ext cx="8093443" cy="4832093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latin typeface="Arial" charset="0"/>
              </a:rPr>
              <a:t>Not only planets</a:t>
            </a:r>
            <a:r>
              <a:rPr kumimoji="0" lang="en-US" i="1" dirty="0">
                <a:latin typeface="Arial" charset="0"/>
              </a:rPr>
              <a:t> but also</a:t>
            </a:r>
            <a:endParaRPr kumimoji="0" lang="en-US" sz="2800" dirty="0" smtClean="0">
              <a:latin typeface="Arial" charset="0"/>
            </a:endParaRPr>
          </a:p>
          <a:p>
            <a:r>
              <a:rPr kumimoji="0" lang="en-US" sz="2800" dirty="0" smtClean="0">
                <a:latin typeface="Arial" charset="0"/>
              </a:rPr>
              <a:t>Gas </a:t>
            </a:r>
            <a:r>
              <a:rPr kumimoji="0" lang="en-US" sz="2800" dirty="0">
                <a:latin typeface="Arial" charset="0"/>
              </a:rPr>
              <a:t>+ dust + radiation =</a:t>
            </a:r>
            <a:r>
              <a:rPr kumimoji="0" lang="en-US" sz="2800" dirty="0" smtClean="0">
                <a:latin typeface="Arial" charset="0"/>
              </a:rPr>
              <a:t>&gt;</a:t>
            </a:r>
          </a:p>
          <a:p>
            <a:r>
              <a:rPr kumimoji="0" lang="en-US" sz="2800" dirty="0" smtClean="0">
                <a:latin typeface="Arial" charset="0"/>
              </a:rPr>
              <a:t>	</a:t>
            </a:r>
            <a:r>
              <a:rPr kumimoji="0"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</a:rPr>
              <a:t>non</a:t>
            </a:r>
            <a:r>
              <a:rPr kumimoji="0"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</a:rPr>
              <a:t>-</a:t>
            </a:r>
            <a:r>
              <a:rPr kumimoji="0" lang="en-US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</a:rPr>
              <a:t>axisymmetric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</a:rPr>
              <a:t> </a:t>
            </a:r>
            <a:r>
              <a:rPr kumimoji="0"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</a:rPr>
              <a:t>features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</a:rPr>
              <a:t> </a:t>
            </a:r>
            <a:r>
              <a:rPr kumimoji="0" lang="en-US" sz="2800" dirty="0" smtClean="0">
                <a:latin typeface="Arial" charset="0"/>
              </a:rPr>
              <a:t>incl. regular </a:t>
            </a:r>
            <a:r>
              <a:rPr kumimoji="0" lang="en-US" sz="2800" i="1" dirty="0" err="1">
                <a:latin typeface="Arial" charset="0"/>
              </a:rPr>
              <a:t>m</a:t>
            </a:r>
            <a:r>
              <a:rPr kumimoji="0" lang="en-US" sz="2800" i="1" dirty="0">
                <a:latin typeface="Arial" charset="0"/>
              </a:rPr>
              <a:t>=</a:t>
            </a:r>
            <a:r>
              <a:rPr kumimoji="0" lang="en-US" sz="2800" dirty="0">
                <a:latin typeface="Arial" charset="0"/>
              </a:rPr>
              <a:t>1</a:t>
            </a:r>
          </a:p>
          <a:p>
            <a:r>
              <a:rPr kumimoji="0" lang="en-US" sz="2800" dirty="0" smtClean="0">
                <a:latin typeface="Arial" charset="0"/>
              </a:rPr>
              <a:t>	spirals</a:t>
            </a:r>
            <a:r>
              <a:rPr kumimoji="0" lang="en-US" sz="2800" dirty="0">
                <a:latin typeface="Arial" charset="0"/>
              </a:rPr>
              <a:t>, conical sectors,</a:t>
            </a:r>
            <a:r>
              <a:rPr kumimoji="0" lang="en-US" sz="2800" dirty="0" smtClean="0">
                <a:latin typeface="Arial" charset="0"/>
              </a:rPr>
              <a:t> multi</a:t>
            </a:r>
            <a:r>
              <a:rPr kumimoji="0" lang="en-US" sz="2800" dirty="0">
                <a:latin typeface="Arial" charset="0"/>
              </a:rPr>
              <a:t>-</a:t>
            </a:r>
            <a:r>
              <a:rPr kumimoji="0" lang="en-US" sz="2800" dirty="0" smtClean="0">
                <a:latin typeface="Arial" charset="0"/>
              </a:rPr>
              <a:t>armed</a:t>
            </a:r>
          </a:p>
          <a:p>
            <a:r>
              <a:rPr lang="en-US" sz="2800" dirty="0" smtClean="0">
                <a:latin typeface="Arial" charset="0"/>
              </a:rPr>
              <a:t>        </a:t>
            </a:r>
            <a:r>
              <a:rPr kumimoji="0" lang="en-US" sz="2800" dirty="0" smtClean="0">
                <a:latin typeface="Arial" charset="0"/>
              </a:rPr>
              <a:t> wavelets, feathers, streams. </a:t>
            </a:r>
          </a:p>
          <a:p>
            <a:endParaRPr kumimoji="0" lang="en-US" sz="2800" dirty="0" smtClean="0">
              <a:latin typeface="Arial" charset="0"/>
            </a:endParaRPr>
          </a:p>
          <a:p>
            <a:r>
              <a:rPr lang="en-US" sz="2800" dirty="0" smtClean="0">
                <a:latin typeface="Arial" charset="0"/>
              </a:rPr>
              <a:t>	the growing turbulence stabilizes</a:t>
            </a:r>
          </a:p>
          <a:p>
            <a:r>
              <a:rPr lang="en-US" sz="2800" dirty="0" smtClean="0">
                <a:latin typeface="Arial" charset="0"/>
              </a:rPr>
              <a:t>	at large values in particulate disks,</a:t>
            </a:r>
          </a:p>
          <a:p>
            <a:r>
              <a:rPr kumimoji="0" lang="en-US" sz="2800" dirty="0" smtClean="0">
                <a:latin typeface="Arial" charset="0"/>
              </a:rPr>
              <a:t>			</a:t>
            </a:r>
          </a:p>
          <a:p>
            <a:r>
              <a:rPr lang="en-US" sz="2800" dirty="0" smtClean="0">
                <a:latin typeface="Arial" charset="0"/>
              </a:rPr>
              <a:t>	growing modes in the gas coalesce into </a:t>
            </a:r>
          </a:p>
          <a:p>
            <a:r>
              <a:rPr lang="en-US" sz="2800" dirty="0" smtClean="0">
                <a:latin typeface="Arial" charset="0"/>
              </a:rPr>
              <a:t>         a low-</a:t>
            </a:r>
            <a:r>
              <a:rPr lang="en-US" sz="2800" dirty="0" err="1" smtClean="0">
                <a:latin typeface="Arial" charset="0"/>
              </a:rPr>
              <a:t>m</a:t>
            </a:r>
            <a:r>
              <a:rPr lang="en-US" sz="2800" dirty="0" smtClean="0">
                <a:latin typeface="Arial" charset="0"/>
              </a:rPr>
              <a:t>, </a:t>
            </a:r>
            <a:r>
              <a:rPr kumimoji="0" lang="en-US" sz="2800" dirty="0" smtClean="0">
                <a:latin typeface="Arial" charset="0"/>
              </a:rPr>
              <a:t>nonlinear pattern with spiral wakes</a:t>
            </a:r>
            <a:endParaRPr kumimoji="0" lang="en-US" dirty="0"/>
          </a:p>
        </p:txBody>
      </p:sp>
      <p:sp>
        <p:nvSpPr>
          <p:cNvPr id="451587" name="Text Box 3"/>
          <p:cNvSpPr txBox="1">
            <a:spLocks noChangeArrowheads="1"/>
          </p:cNvSpPr>
          <p:nvPr/>
        </p:nvSpPr>
        <p:spPr bwMode="auto">
          <a:xfrm>
            <a:off x="1431925" y="346075"/>
            <a:ext cx="644694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3200" i="1" dirty="0" smtClean="0"/>
              <a:t>Conclusions on optically thick disk structure </a:t>
            </a:r>
            <a:r>
              <a:rPr kumimoji="0" lang="en-US" sz="2400" i="1" dirty="0" smtClean="0"/>
              <a:t>:</a:t>
            </a:r>
            <a:endParaRPr kumimoji="0"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8153400" cy="692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 smtClean="0"/>
              <a:t>FINAL THOUGHTS: </a:t>
            </a:r>
            <a:endParaRPr kumimoji="0" lang="en-US" sz="3600" dirty="0" smtClean="0"/>
          </a:p>
          <a:p>
            <a:endParaRPr lang="en-US" sz="2400" dirty="0" smtClean="0"/>
          </a:p>
          <a:p>
            <a:r>
              <a:rPr lang="en-US" sz="2400" dirty="0" smtClean="0"/>
              <a:t>Turbulence is there in all accretion disks, either as a driver of viscosity or part of a (most probably) magnetic dynamo. </a:t>
            </a:r>
          </a:p>
          <a:p>
            <a:r>
              <a:rPr lang="en-US" sz="2400" dirty="0" smtClean="0"/>
              <a:t>We are not yet good at DNS-</a:t>
            </a:r>
            <a:r>
              <a:rPr lang="en-US" sz="2400" dirty="0" err="1" smtClean="0"/>
              <a:t>ing</a:t>
            </a:r>
            <a:r>
              <a:rPr lang="en-US" sz="2400" dirty="0" smtClean="0"/>
              <a:t> it or LES-</a:t>
            </a:r>
            <a:r>
              <a:rPr lang="en-US" sz="2400" dirty="0" err="1" smtClean="0"/>
              <a:t>ing</a:t>
            </a:r>
            <a:r>
              <a:rPr lang="en-US" sz="2400" dirty="0" smtClean="0"/>
              <a:t> it,</a:t>
            </a:r>
            <a:r>
              <a:rPr lang="en-US" sz="2400" dirty="0" smtClean="0"/>
              <a:t> or </a:t>
            </a:r>
            <a:r>
              <a:rPr lang="en-US" sz="2400" dirty="0" err="1" smtClean="0"/>
              <a:t>subgrid</a:t>
            </a:r>
            <a:r>
              <a:rPr lang="en-US" sz="2400" dirty="0" smtClean="0"/>
              <a:t>-modeling it.</a:t>
            </a:r>
          </a:p>
          <a:p>
            <a:endParaRPr lang="en-US" sz="2400" dirty="0" smtClean="0"/>
          </a:p>
          <a:p>
            <a:r>
              <a:rPr lang="en-US" sz="2400" dirty="0" smtClean="0"/>
              <a:t>We should study non-magnetic  instabilities (incl. radiation pressure instability in optically thick disks)</a:t>
            </a:r>
          </a:p>
          <a:p>
            <a:r>
              <a:rPr lang="en-US" sz="2400" dirty="0" smtClean="0"/>
              <a:t>a</a:t>
            </a:r>
            <a:r>
              <a:rPr kumimoji="0" lang="en-US" sz="2400" dirty="0" smtClean="0"/>
              <a:t>s well </a:t>
            </a:r>
            <a:r>
              <a:rPr lang="en-US" sz="2400" dirty="0" smtClean="0"/>
              <a:t>as wave-induced transport too. </a:t>
            </a:r>
          </a:p>
          <a:p>
            <a:endParaRPr kumimoji="0" lang="en-US" sz="2400" dirty="0" smtClean="0"/>
          </a:p>
          <a:p>
            <a:r>
              <a:rPr lang="en-US" sz="2400" dirty="0" smtClean="0"/>
              <a:t>Turbulence is a serious danger to accumulation</a:t>
            </a:r>
          </a:p>
          <a:p>
            <a:r>
              <a:rPr lang="en-US" sz="2400" dirty="0" smtClean="0"/>
              <a:t>o</a:t>
            </a:r>
            <a:r>
              <a:rPr kumimoji="0" lang="en-US" sz="2400" dirty="0" smtClean="0"/>
              <a:t>f small solids in disks, but does not directly </a:t>
            </a:r>
            <a:r>
              <a:rPr lang="en-US" sz="2400" dirty="0" smtClean="0"/>
              <a:t>alter the nature of migration of large bodies. Indirectly, however,</a:t>
            </a:r>
          </a:p>
          <a:p>
            <a:r>
              <a:rPr lang="en-US" sz="2400" dirty="0" smtClean="0"/>
              <a:t>the s</a:t>
            </a:r>
            <a:r>
              <a:rPr kumimoji="0" lang="en-US" sz="2400" dirty="0" smtClean="0"/>
              <a:t>patial variations </a:t>
            </a:r>
            <a:r>
              <a:rPr lang="en-US" sz="2400" dirty="0" smtClean="0"/>
              <a:t>of activity and instability of disks lead to dead zones and other features, saving planets</a:t>
            </a:r>
            <a:r>
              <a:rPr kumimoji="0" lang="en-US" sz="2400" dirty="0" smtClean="0"/>
              <a:t>.  </a:t>
            </a:r>
          </a:p>
          <a:p>
            <a:endParaRPr kumimoji="0" lang="en-US" sz="2400" dirty="0" smtClean="0"/>
          </a:p>
          <a:p>
            <a:endParaRPr kumimoji="0"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8229600" cy="4525963"/>
          </a:xfrm>
        </p:spPr>
        <p:txBody>
          <a:bodyPr/>
          <a:lstStyle/>
          <a:p>
            <a:r>
              <a:rPr lang="en-US" altLang="zh-CN" sz="2800" dirty="0">
                <a:latin typeface="Times New Roman" charset="0"/>
                <a:ea typeface="Times New Roman" charset="0"/>
                <a:cs typeface="Times New Roman" charset="0"/>
              </a:rPr>
              <a:t>Mystery of </a:t>
            </a:r>
            <a:r>
              <a:rPr lang="en-US" altLang="zh-CN" sz="2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viscosity</a:t>
            </a:r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 in disks: </a:t>
            </a:r>
          </a:p>
          <a:p>
            <a:pPr>
              <a:buNone/>
            </a:pPr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   Disks need to have </a:t>
            </a:r>
            <a:r>
              <a:rPr lang="en-US" altLang="zh-CN" sz="2800" dirty="0" err="1" smtClean="0">
                <a:latin typeface="Times New Roman" charset="0"/>
                <a:ea typeface="Times New Roman" charset="0"/>
                <a:cs typeface="Times New Roman" charset="0"/>
              </a:rPr>
              <a:t>Shakura</a:t>
            </a:r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en-US" altLang="zh-CN" sz="2800" dirty="0" err="1" smtClean="0">
                <a:latin typeface="Times New Roman" charset="0"/>
                <a:ea typeface="Times New Roman" charset="0"/>
                <a:cs typeface="Times New Roman" charset="0"/>
              </a:rPr>
              <a:t>Sunyayev</a:t>
            </a:r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800" dirty="0" err="1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α</a:t>
            </a:r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 (alpha) ~ from 0.001  to  0.1,  in order to be consistent with observations        </a:t>
            </a:r>
          </a:p>
          <a:p>
            <a:pPr>
              <a:buNone/>
            </a:pPr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  			[</a:t>
            </a:r>
            <a:r>
              <a:rPr lang="en-US" altLang="zh-CN" sz="2800" dirty="0" err="1" smtClean="0">
                <a:latin typeface="Times New Roman" charset="0"/>
                <a:ea typeface="Times New Roman" charset="0"/>
                <a:cs typeface="Times New Roman" charset="0"/>
              </a:rPr>
              <a:t>ν</a:t>
            </a:r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= </a:t>
            </a:r>
            <a:r>
              <a:rPr lang="en-US" altLang="zh-CN" sz="2800" dirty="0" err="1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α</a:t>
            </a:r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800" dirty="0" err="1" smtClean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800" dirty="0" err="1" smtClean="0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   is known from </a:t>
            </a:r>
            <a:r>
              <a:rPr lang="en-US" altLang="zh-CN" sz="2800" dirty="0" err="1" smtClean="0">
                <a:latin typeface="Times New Roman" charset="0"/>
                <a:ea typeface="Times New Roman" charset="0"/>
                <a:cs typeface="Times New Roman" charset="0"/>
              </a:rPr>
              <a:t>dM/dt</a:t>
            </a:r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 =3πνΣ]</a:t>
            </a:r>
          </a:p>
          <a:p>
            <a:pPr>
              <a:buNone/>
            </a:pPr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   such as UV veiling, Hα emission line widths etc.,</a:t>
            </a:r>
          </a:p>
          <a:p>
            <a:pPr>
              <a:buNone/>
            </a:pPr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   which demonstrate sometimes quite vigorous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accretion</a:t>
            </a:r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 onto central objects.</a:t>
            </a:r>
          </a:p>
          <a:p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What is the a priori prediction for the S-S parameter, which cleverly combines all our ignorance into a single number?</a:t>
            </a:r>
          </a:p>
          <a:p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Well, that depends on the mechanism of instability!</a:t>
            </a:r>
          </a:p>
          <a:p>
            <a:pPr>
              <a:buNone/>
            </a:pPr>
            <a:endParaRPr lang="en-US" altLang="zh-CN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altLang="zh-CN" sz="28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0" y="0"/>
            <a:ext cx="8229600" cy="944562"/>
          </a:xfrm>
        </p:spPr>
        <p:txBody>
          <a:bodyPr/>
          <a:lstStyle/>
          <a:p>
            <a:pPr algn="l"/>
            <a:r>
              <a:rPr lang="en-US" altLang="zh-CN" i="1" dirty="0"/>
              <a:t>Possible </a:t>
            </a:r>
            <a:r>
              <a:rPr lang="en-US" altLang="zh-CN" i="1" dirty="0" smtClean="0"/>
              <a:t>Sources of Turbulence (</a:t>
            </a:r>
            <a:r>
              <a:rPr lang="en-US" altLang="zh-CN" b="0" i="1" dirty="0" err="1" smtClean="0"/>
              <a:t>α</a:t>
            </a:r>
            <a:r>
              <a:rPr lang="en-US" altLang="zh-CN" i="1" dirty="0" smtClean="0"/>
              <a:t>)</a:t>
            </a:r>
            <a:endParaRPr lang="en-US" altLang="zh-CN" i="1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991600" cy="4525963"/>
          </a:xfrm>
        </p:spPr>
        <p:txBody>
          <a:bodyPr/>
          <a:lstStyle/>
          <a:p>
            <a:pPr lvl="1"/>
            <a:r>
              <a:rPr lang="en-AU" altLang="zh-CN" b="1" dirty="0" smtClean="0">
                <a:latin typeface="Times New Roman" charset="0"/>
                <a:cs typeface="Times New Roman" charset="0"/>
              </a:rPr>
              <a:t>Molecular </a:t>
            </a:r>
            <a:r>
              <a:rPr lang="en-AU" altLang="zh-CN" b="1" dirty="0">
                <a:latin typeface="Times New Roman" charset="0"/>
                <a:cs typeface="Times New Roman" charset="0"/>
              </a:rPr>
              <a:t>viscosity</a:t>
            </a:r>
            <a:r>
              <a:rPr lang="en-AU" altLang="zh-CN" dirty="0" smtClean="0">
                <a:latin typeface="Times New Roman" charset="0"/>
                <a:cs typeface="Times New Roman" charset="0"/>
              </a:rPr>
              <a:t> (far too weak, orders of </a:t>
            </a:r>
            <a:r>
              <a:rPr lang="en-AU" altLang="zh-CN" dirty="0" err="1" smtClean="0">
                <a:latin typeface="Times New Roman" charset="0"/>
                <a:cs typeface="Times New Roman" charset="0"/>
              </a:rPr>
              <a:t>magnit</a:t>
            </a:r>
            <a:r>
              <a:rPr lang="en-AU" altLang="zh-CN" dirty="0" smtClean="0">
                <a:latin typeface="Times New Roman" charset="0"/>
                <a:cs typeface="Times New Roman" charset="0"/>
              </a:rPr>
              <a:t>.)</a:t>
            </a:r>
          </a:p>
          <a:p>
            <a:pPr lvl="1"/>
            <a:r>
              <a:rPr lang="en-AU" altLang="zh-CN" b="1" dirty="0">
                <a:latin typeface="Times New Roman" charset="0"/>
                <a:cs typeface="Times New Roman" charset="0"/>
              </a:rPr>
              <a:t>Convective turbulence</a:t>
            </a:r>
            <a:r>
              <a:rPr lang="en-AU" altLang="zh-CN" dirty="0">
                <a:latin typeface="Times New Roman" charset="0"/>
                <a:cs typeface="Times New Roman" charset="0"/>
              </a:rPr>
              <a:t> (Lin &amp; </a:t>
            </a:r>
            <a:r>
              <a:rPr lang="en-AU" altLang="zh-CN" dirty="0" err="1">
                <a:latin typeface="Times New Roman" charset="0"/>
                <a:cs typeface="Times New Roman" charset="0"/>
              </a:rPr>
              <a:t>Papaloizou</a:t>
            </a:r>
            <a:r>
              <a:rPr lang="en-AU" altLang="zh-CN" dirty="0">
                <a:latin typeface="Times New Roman" charset="0"/>
                <a:cs typeface="Times New Roman" charset="0"/>
              </a:rPr>
              <a:t> 1980, </a:t>
            </a:r>
            <a:r>
              <a:rPr lang="en-AU" altLang="zh-CN" dirty="0" err="1">
                <a:latin typeface="Times New Roman" charset="0"/>
                <a:cs typeface="Times New Roman" charset="0"/>
              </a:rPr>
              <a:t>Ryu</a:t>
            </a:r>
            <a:r>
              <a:rPr lang="en-AU" altLang="zh-CN" dirty="0">
                <a:latin typeface="Times New Roman" charset="0"/>
                <a:cs typeface="Times New Roman" charset="0"/>
              </a:rPr>
              <a:t> &amp; Goodman 1992, Stone &amp; </a:t>
            </a:r>
            <a:r>
              <a:rPr lang="en-AU" altLang="zh-CN" dirty="0" err="1">
                <a:latin typeface="Times New Roman" charset="0"/>
                <a:cs typeface="Times New Roman" charset="0"/>
              </a:rPr>
              <a:t>Balbus</a:t>
            </a:r>
            <a:r>
              <a:rPr lang="en-AU" altLang="zh-CN" dirty="0">
                <a:latin typeface="Times New Roman" charset="0"/>
                <a:cs typeface="Times New Roman" charset="0"/>
              </a:rPr>
              <a:t> 1996)</a:t>
            </a:r>
          </a:p>
          <a:p>
            <a:pPr lvl="1"/>
            <a:r>
              <a:rPr lang="en-US" altLang="zh-CN" b="1" dirty="0">
                <a:latin typeface="Times New Roman" charset="0"/>
                <a:cs typeface="Times New Roman" charset="0"/>
              </a:rPr>
              <a:t>Electron viscosity</a:t>
            </a:r>
            <a:r>
              <a:rPr lang="en-US" altLang="zh-CN" dirty="0">
                <a:latin typeface="Times New Roman" charset="0"/>
                <a:cs typeface="Times New Roman" charset="0"/>
              </a:rPr>
              <a:t> (</a:t>
            </a:r>
            <a:r>
              <a:rPr lang="en-US" altLang="zh-CN" dirty="0" err="1">
                <a:latin typeface="Times New Roman" charset="0"/>
                <a:cs typeface="Times New Roman" charset="0"/>
              </a:rPr>
              <a:t>Paczynski</a:t>
            </a:r>
            <a:r>
              <a:rPr lang="en-US" altLang="zh-CN" dirty="0">
                <a:latin typeface="Times New Roman" charset="0"/>
                <a:cs typeface="Times New Roman" charset="0"/>
              </a:rPr>
              <a:t> &amp; </a:t>
            </a:r>
            <a:r>
              <a:rPr lang="en-US" altLang="zh-CN" dirty="0" err="1">
                <a:latin typeface="Times New Roman" charset="0"/>
                <a:cs typeface="Times New Roman" charset="0"/>
              </a:rPr>
              <a:t>Jaroszynski</a:t>
            </a:r>
            <a:r>
              <a:rPr lang="en-US" altLang="zh-CN" dirty="0">
                <a:latin typeface="Times New Roman" charset="0"/>
                <a:cs typeface="Times New Roman" charset="0"/>
              </a:rPr>
              <a:t> 1978)</a:t>
            </a:r>
            <a:endParaRPr lang="en-AU" altLang="zh-CN" dirty="0">
              <a:latin typeface="Times New Roman" charset="0"/>
              <a:cs typeface="Times New Roman" charset="0"/>
            </a:endParaRPr>
          </a:p>
          <a:p>
            <a:pPr lvl="1"/>
            <a:r>
              <a:rPr lang="en-AU" altLang="zh-CN" b="1" dirty="0">
                <a:latin typeface="Times New Roman" charset="0"/>
                <a:cs typeface="Times New Roman" charset="0"/>
              </a:rPr>
              <a:t>Tidal effects</a:t>
            </a:r>
            <a:r>
              <a:rPr lang="en-AU" altLang="zh-CN" dirty="0">
                <a:latin typeface="Times New Roman" charset="0"/>
                <a:cs typeface="Times New Roman" charset="0"/>
              </a:rPr>
              <a:t> (</a:t>
            </a:r>
            <a:r>
              <a:rPr lang="en-AU" altLang="zh-CN" dirty="0" err="1">
                <a:latin typeface="Times New Roman" charset="0"/>
                <a:cs typeface="Times New Roman" charset="0"/>
              </a:rPr>
              <a:t>Vishniac</a:t>
            </a:r>
            <a:r>
              <a:rPr lang="en-AU" altLang="zh-CN" dirty="0">
                <a:latin typeface="Times New Roman" charset="0"/>
                <a:cs typeface="Times New Roman" charset="0"/>
              </a:rPr>
              <a:t> &amp; Diamond 1989</a:t>
            </a:r>
            <a:r>
              <a:rPr lang="en-AU" altLang="zh-CN" dirty="0" smtClean="0">
                <a:latin typeface="Times New Roman" charset="0"/>
                <a:cs typeface="Times New Roman" charset="0"/>
              </a:rPr>
              <a:t>)</a:t>
            </a:r>
          </a:p>
          <a:p>
            <a:pPr lvl="1"/>
            <a:r>
              <a:rPr lang="en-AU" altLang="zh-CN" b="1" dirty="0" smtClean="0">
                <a:latin typeface="Times New Roman" charset="0"/>
                <a:cs typeface="Times New Roman" charset="0"/>
              </a:rPr>
              <a:t>Purely </a:t>
            </a:r>
            <a:r>
              <a:rPr lang="en-AU" altLang="zh-CN" b="1" dirty="0" err="1" smtClean="0">
                <a:latin typeface="Times New Roman" charset="0"/>
                <a:cs typeface="Times New Roman" charset="0"/>
              </a:rPr>
              <a:t>hydrodynamical</a:t>
            </a:r>
            <a:r>
              <a:rPr lang="en-AU" altLang="zh-CN" b="1" dirty="0" smtClean="0">
                <a:latin typeface="Times New Roman" charset="0"/>
                <a:cs typeface="Times New Roman" charset="0"/>
              </a:rPr>
              <a:t> </a:t>
            </a:r>
            <a:r>
              <a:rPr lang="en-AU" altLang="zh-CN" dirty="0" smtClean="0">
                <a:latin typeface="Times New Roman" charset="0"/>
                <a:cs typeface="Times New Roman" charset="0"/>
              </a:rPr>
              <a:t>instabilities: </a:t>
            </a:r>
            <a:r>
              <a:rPr lang="en-AU" altLang="zh-CN" dirty="0" err="1" smtClean="0">
                <a:latin typeface="Times New Roman" charset="0"/>
                <a:cs typeface="Times New Roman" charset="0"/>
              </a:rPr>
              <a:t>Dubrulle</a:t>
            </a:r>
            <a:r>
              <a:rPr lang="en-AU" altLang="zh-CN" dirty="0" smtClean="0">
                <a:latin typeface="Times New Roman" charset="0"/>
                <a:cs typeface="Times New Roman" charset="0"/>
              </a:rPr>
              <a:t> (1980s) and </a:t>
            </a:r>
            <a:r>
              <a:rPr lang="en-AU" altLang="zh-CN" dirty="0" err="1" smtClean="0">
                <a:latin typeface="Times New Roman" charset="0"/>
                <a:cs typeface="Times New Roman" charset="0"/>
              </a:rPr>
              <a:t>Lesur</a:t>
            </a:r>
            <a:r>
              <a:rPr lang="en-AU" altLang="zh-CN" dirty="0" smtClean="0">
                <a:latin typeface="Times New Roman" charset="0"/>
                <a:cs typeface="Times New Roman" charset="0"/>
              </a:rPr>
              <a:t> &amp; </a:t>
            </a:r>
            <a:r>
              <a:rPr lang="en-AU" altLang="zh-CN" dirty="0" err="1" smtClean="0">
                <a:latin typeface="Times New Roman" charset="0"/>
                <a:cs typeface="Times New Roman" charset="0"/>
              </a:rPr>
              <a:t>Longaretti</a:t>
            </a:r>
            <a:r>
              <a:rPr lang="en-AU" altLang="zh-CN" dirty="0" smtClean="0">
                <a:latin typeface="Times New Roman" charset="0"/>
                <a:cs typeface="Times New Roman" charset="0"/>
              </a:rPr>
              <a:t> (2005) – </a:t>
            </a:r>
            <a:r>
              <a:rPr lang="en-AU" altLang="zh-CN" dirty="0" err="1" smtClean="0">
                <a:latin typeface="Times New Roman" charset="0"/>
                <a:cs typeface="Times New Roman" charset="0"/>
              </a:rPr>
              <a:t>anticyclonic</a:t>
            </a:r>
            <a:r>
              <a:rPr lang="en-AU" altLang="zh-CN" dirty="0" smtClean="0">
                <a:latin typeface="Times New Roman" charset="0"/>
                <a:cs typeface="Times New Roman" charset="0"/>
              </a:rPr>
              <a:t> flows do not produce efficient subcritical turbulence</a:t>
            </a:r>
          </a:p>
          <a:p>
            <a:pPr lvl="1"/>
            <a:r>
              <a:rPr lang="en-AU" altLang="zh-CN" sz="2800" b="1" dirty="0" err="1" smtClean="0">
                <a:latin typeface="Times New Roman" charset="0"/>
                <a:cs typeface="Times New Roman" charset="0"/>
              </a:rPr>
              <a:t>Gravito</a:t>
            </a:r>
            <a:r>
              <a:rPr lang="en-AU" altLang="zh-CN" sz="2800" b="1" dirty="0" smtClean="0">
                <a:latin typeface="Times New Roman" charset="0"/>
                <a:cs typeface="Times New Roman" charset="0"/>
              </a:rPr>
              <a:t>-turbulence </a:t>
            </a:r>
            <a:r>
              <a:rPr lang="en-AU" altLang="zh-CN" sz="2800" dirty="0" smtClean="0">
                <a:latin typeface="Times New Roman" charset="0"/>
                <a:cs typeface="Times New Roman" charset="0"/>
              </a:rPr>
              <a:t>(</a:t>
            </a:r>
            <a:r>
              <a:rPr lang="en-AU" altLang="zh-CN" sz="2800" dirty="0" err="1" smtClean="0">
                <a:latin typeface="Times New Roman" charset="0"/>
                <a:cs typeface="Times New Roman" charset="0"/>
              </a:rPr>
              <a:t>Rafikov</a:t>
            </a:r>
            <a:r>
              <a:rPr lang="en-AU" altLang="zh-CN" sz="2800" dirty="0" smtClean="0">
                <a:latin typeface="Times New Roman" charset="0"/>
                <a:cs typeface="Times New Roman" charset="0"/>
              </a:rPr>
              <a:t> 2009)</a:t>
            </a:r>
          </a:p>
          <a:p>
            <a:pPr lvl="1"/>
            <a:r>
              <a:rPr lang="en-AU" altLang="zh-CN" b="1" dirty="0" err="1" smtClean="0">
                <a:latin typeface="Times New Roman" charset="0"/>
                <a:cs typeface="Times New Roman" charset="0"/>
              </a:rPr>
              <a:t>Baroclinic</a:t>
            </a:r>
            <a:r>
              <a:rPr lang="en-AU" altLang="zh-CN" b="1" dirty="0" smtClean="0">
                <a:latin typeface="Times New Roman" charset="0"/>
                <a:cs typeface="Times New Roman" charset="0"/>
              </a:rPr>
              <a:t> instabilities </a:t>
            </a:r>
            <a:r>
              <a:rPr lang="en-AU" altLang="zh-CN" dirty="0" smtClean="0">
                <a:latin typeface="Times New Roman" charset="0"/>
                <a:cs typeface="Times New Roman" charset="0"/>
              </a:rPr>
              <a:t>(</a:t>
            </a:r>
            <a:r>
              <a:rPr lang="en-AU" altLang="zh-CN" dirty="0" err="1" smtClean="0">
                <a:latin typeface="Times New Roman" charset="0"/>
                <a:cs typeface="Times New Roman" charset="0"/>
              </a:rPr>
              <a:t>Klahr</a:t>
            </a:r>
            <a:r>
              <a:rPr lang="en-AU" altLang="zh-CN" dirty="0" smtClean="0">
                <a:latin typeface="Times New Roman" charset="0"/>
                <a:cs typeface="Times New Roman" charset="0"/>
              </a:rPr>
              <a:t> et al. 2003)</a:t>
            </a:r>
          </a:p>
          <a:p>
            <a:pPr lvl="1"/>
            <a:r>
              <a:rPr lang="en-AU" altLang="zh-CN" b="1" dirty="0" smtClean="0">
                <a:latin typeface="Times New Roman" charset="0"/>
                <a:cs typeface="Times New Roman" charset="0"/>
              </a:rPr>
              <a:t>Modes </a:t>
            </a:r>
            <a:r>
              <a:rPr lang="en-AU" altLang="zh-CN" dirty="0" smtClean="0">
                <a:latin typeface="Times New Roman" charset="0"/>
                <a:cs typeface="Times New Roman" charset="0"/>
              </a:rPr>
              <a:t>in strongly magnetized disks </a:t>
            </a:r>
            <a:r>
              <a:rPr lang="en-AU" altLang="zh-CN" sz="2400" dirty="0" smtClean="0">
                <a:latin typeface="Times New Roman" charset="0"/>
                <a:cs typeface="Times New Roman" charset="0"/>
              </a:rPr>
              <a:t>(</a:t>
            </a:r>
            <a:r>
              <a:rPr lang="en-AU" altLang="zh-CN" dirty="0" err="1" smtClean="0">
                <a:latin typeface="Times New Roman" charset="0"/>
                <a:cs typeface="Times New Roman" charset="0"/>
              </a:rPr>
              <a:t>Blockland</a:t>
            </a:r>
            <a:r>
              <a:rPr lang="en-AU" altLang="zh-CN" dirty="0" smtClean="0">
                <a:latin typeface="Times New Roman" charset="0"/>
                <a:cs typeface="Times New Roman" charset="0"/>
              </a:rPr>
              <a:t> 2007</a:t>
            </a:r>
            <a:r>
              <a:rPr lang="en-AU" altLang="zh-CN" sz="2400" dirty="0" smtClean="0">
                <a:latin typeface="Times New Roman" charset="0"/>
                <a:cs typeface="Times New Roman" charset="0"/>
              </a:rPr>
              <a:t>)</a:t>
            </a:r>
            <a:endParaRPr lang="en-AU" altLang="zh-CN" dirty="0" smtClean="0">
              <a:latin typeface="Times New Roman" charset="0"/>
              <a:cs typeface="Times New Roman" charset="0"/>
            </a:endParaRPr>
          </a:p>
          <a:p>
            <a:pPr lvl="1"/>
            <a:r>
              <a:rPr lang="en-AU" altLang="zh-CN" sz="2800" b="1" dirty="0" smtClean="0">
                <a:latin typeface="Times New Roman" charset="0"/>
                <a:cs typeface="Times New Roman" charset="0"/>
              </a:rPr>
              <a:t>MRI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altLang="zh-CN" sz="3600" dirty="0" smtClean="0"/>
              <a:t>You need to start with basic equations (though I won’t!)</a:t>
            </a:r>
            <a:endParaRPr lang="en-US" altLang="zh-CN" sz="3600" dirty="0"/>
          </a:p>
        </p:txBody>
      </p:sp>
      <p:graphicFrame>
        <p:nvGraphicFramePr>
          <p:cNvPr id="65542" name="Object 6"/>
          <p:cNvGraphicFramePr>
            <a:graphicFrameLocks noChangeAspect="1"/>
          </p:cNvGraphicFramePr>
          <p:nvPr/>
        </p:nvGraphicFramePr>
        <p:xfrm>
          <a:off x="381000" y="2133600"/>
          <a:ext cx="8458200" cy="4420350"/>
        </p:xfrm>
        <a:graphic>
          <a:graphicData uri="http://schemas.openxmlformats.org/presentationml/2006/ole">
            <p:oleObj spid="_x0000_s65542" name="Equation" r:id="rId3" imgW="4012920" imgH="1981080" progId="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457200" y="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AU" altLang="zh-CN" sz="2800" dirty="0" smtClean="0">
              <a:latin typeface="Times New Roman" charset="0"/>
              <a:cs typeface="Times New Roman" charset="0"/>
            </a:endParaRPr>
          </a:p>
          <a:p>
            <a:r>
              <a:rPr lang="en-AU" altLang="zh-CN" sz="2800" b="1" dirty="0" err="1" smtClean="0">
                <a:latin typeface="Times New Roman" charset="0"/>
                <a:cs typeface="Times New Roman" charset="0"/>
              </a:rPr>
              <a:t>Magnetorotational</a:t>
            </a:r>
            <a:r>
              <a:rPr lang="en-AU" altLang="zh-CN" sz="2800" b="1" dirty="0" smtClean="0">
                <a:latin typeface="Times New Roman" charset="0"/>
                <a:cs typeface="Times New Roman" charset="0"/>
              </a:rPr>
              <a:t> Instability</a:t>
            </a:r>
            <a:r>
              <a:rPr lang="en-AU" altLang="zh-CN" sz="2800" dirty="0" smtClean="0">
                <a:latin typeface="Times New Roman" charset="0"/>
                <a:cs typeface="Times New Roman" charset="0"/>
              </a:rPr>
              <a:t> (</a:t>
            </a:r>
            <a:r>
              <a:rPr lang="en-AU" altLang="zh-CN" sz="2800" dirty="0" err="1" smtClean="0">
                <a:latin typeface="Times New Roman" charset="0"/>
                <a:cs typeface="Times New Roman" charset="0"/>
              </a:rPr>
              <a:t>Balbus</a:t>
            </a:r>
            <a:r>
              <a:rPr lang="en-AU" altLang="zh-CN" sz="2800" dirty="0" smtClean="0">
                <a:latin typeface="Times New Roman" charset="0"/>
                <a:cs typeface="Times New Roman" charset="0"/>
              </a:rPr>
              <a:t> &amp; Hawley1991,...)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marL="609600" indent="-609600"/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History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altLang="zh-CN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838200" y="2244214"/>
          <a:ext cx="6019800" cy="4613786"/>
        </p:xfrm>
        <a:graphic>
          <a:graphicData uri="http://schemas.openxmlformats.org/presentationml/2006/ole">
            <p:oleObj spid="_x0000_s67588" name="Equation" r:id="rId3" imgW="3835080" imgH="3149280" progId="">
              <p:embed/>
            </p:oleObj>
          </a:graphicData>
        </a:graphic>
      </p:graphicFrame>
      <p:graphicFrame>
        <p:nvGraphicFramePr>
          <p:cNvPr id="67589" name="Object 5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67589" name="Equation" r:id="rId4" imgW="914400" imgH="198720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685800"/>
            <a:ext cx="8686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 err="1" smtClean="0"/>
              <a:t>Velikov</a:t>
            </a:r>
            <a:r>
              <a:rPr lang="en-US" altLang="zh-CN" sz="2500" dirty="0" smtClean="0"/>
              <a:t> (1959), Chandrasekhar (1960) independently found global instability; Fricke (1969) studied the local instability and derived dispersion relations; </a:t>
            </a:r>
            <a:r>
              <a:rPr lang="en-US" altLang="zh-CN" sz="2500" dirty="0" err="1" smtClean="0"/>
              <a:t>Balbus</a:t>
            </a:r>
            <a:r>
              <a:rPr lang="en-US" altLang="zh-CN" sz="2500" dirty="0" smtClean="0"/>
              <a:t> and Hawley simplified everything (1991) and connected to the disk accretion problem</a:t>
            </a:r>
            <a:endParaRPr lang="en-US" sz="2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381000" y="4191000"/>
            <a:ext cx="830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AU" altLang="zh-CN" sz="2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Why ideal MRI  </a:t>
            </a:r>
            <a:r>
              <a:rPr lang="en-AU" altLang="zh-CN" sz="2600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may not work  in disks </a:t>
            </a:r>
            <a:endParaRPr lang="en-AU" altLang="zh-CN" sz="2600" b="1" i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685800" y="1371600"/>
            <a:ext cx="3581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</a:pPr>
            <a:r>
              <a:rPr lang="zh-CN" altLang="en-AU" sz="20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AU" altLang="zh-CN" sz="22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Requirements</a:t>
            </a:r>
            <a:endParaRPr lang="en-AU" altLang="zh-CN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  <a:p>
            <a:pPr marL="342900" indent="-342900">
              <a:lnSpc>
                <a:spcPct val="3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</a:pPr>
            <a:endParaRPr lang="en-AU" altLang="zh-CN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</a:pPr>
            <a:r>
              <a:rPr lang="en-AU" altLang="zh-CN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Angular velocity decreasing with radius</a:t>
            </a:r>
            <a:endParaRPr lang="en-AU" altLang="zh-CN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</a:pPr>
            <a:endParaRPr lang="en-AU" altLang="zh-CN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</a:pPr>
            <a:r>
              <a:rPr lang="en-AU" altLang="zh-CN" sz="20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Subthermal</a:t>
            </a:r>
            <a:r>
              <a:rPr lang="en-AU" altLang="zh-CN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B with a </a:t>
            </a:r>
            <a:r>
              <a:rPr lang="en-AU" altLang="zh-CN" sz="20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poloidal</a:t>
            </a:r>
            <a:r>
              <a:rPr lang="en-AU" altLang="zh-CN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  <a:r>
              <a:rPr lang="en-AU" altLang="zh-CN" sz="2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component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</a:pPr>
            <a:r>
              <a:rPr lang="en-AU" altLang="zh-CN" sz="2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Sufficient ionization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</a:pPr>
            <a:endParaRPr lang="en-AU" altLang="zh-CN" sz="2000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</a:pPr>
            <a:r>
              <a:rPr lang="en-AU" altLang="zh-CN" sz="2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sym typeface="Symbol" charset="2"/>
              </a:rPr>
              <a:t>	</a:t>
            </a:r>
            <a:endParaRPr lang="en-AU" altLang="zh-CN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4876800" y="1371600"/>
            <a:ext cx="3657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</a:pPr>
            <a:r>
              <a:rPr lang="en-AU" altLang="zh-CN" sz="22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Fastest growing </a:t>
            </a:r>
            <a:r>
              <a:rPr lang="en-AU" altLang="zh-CN" sz="22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modes</a:t>
            </a:r>
            <a:endParaRPr lang="en-AU" altLang="zh-CN" sz="2400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5715000" y="1752600"/>
          <a:ext cx="2133600" cy="1589088"/>
        </p:xfrm>
        <a:graphic>
          <a:graphicData uri="http://schemas.openxmlformats.org/presentationml/2006/ole">
            <p:oleObj spid="_x0000_s70658" name="Equation" r:id="rId3" imgW="647640" imgH="482400" progId="">
              <p:embed/>
            </p:oleObj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3400" y="457200"/>
            <a:ext cx="830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AU" altLang="zh-CN" sz="2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Why ideal MRI  </a:t>
            </a:r>
            <a:r>
              <a:rPr lang="en-AU" altLang="zh-CN" sz="2600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should work in astrophysical disks </a:t>
            </a:r>
            <a:endParaRPr lang="en-AU" altLang="zh-CN" sz="2600" b="1" i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62000" y="48006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</a:pPr>
            <a:endParaRPr lang="en-AU" altLang="zh-CN" b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</a:pPr>
            <a:r>
              <a:rPr lang="en-AU" altLang="zh-CN" sz="2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Insufficient irradiation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</a:pPr>
            <a:r>
              <a:rPr lang="en-AU" altLang="zh-CN" sz="2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Insufficient coupling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</a:pPr>
            <a:r>
              <a:rPr lang="en-AU" altLang="zh-CN" sz="20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Subu’s</a:t>
            </a:r>
            <a:r>
              <a:rPr lang="en-AU" altLang="zh-CN" sz="2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  <a:r>
              <a:rPr lang="en-AU" altLang="zh-CN" sz="20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undead</a:t>
            </a:r>
            <a:r>
              <a:rPr lang="en-AU" altLang="zh-CN" sz="2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zones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</a:pPr>
            <a:r>
              <a:rPr lang="en-AU" altLang="zh-CN" sz="2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Grains lower ionization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</a:pPr>
            <a:endParaRPr lang="en-AU" altLang="zh-CN" sz="2000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</a:pPr>
            <a:endParaRPr lang="en-AU" altLang="zh-CN" sz="2000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</a:pPr>
            <a:r>
              <a:rPr lang="en-AU" altLang="zh-CN" sz="2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sym typeface="Symbol" charset="2"/>
              </a:rPr>
              <a:t>	</a:t>
            </a:r>
            <a:endParaRPr lang="en-AU" altLang="zh-CN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/>
              <a:t>Experiments? Possible, not easy</a:t>
            </a:r>
            <a:endParaRPr lang="en-US" altLang="zh-CN" sz="4000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8229600" cy="2438400"/>
          </a:xfrm>
        </p:spPr>
        <p:txBody>
          <a:bodyPr/>
          <a:lstStyle/>
          <a:p>
            <a:pPr marL="679450" indent="-679450">
              <a:lnSpc>
                <a:spcPct val="90000"/>
              </a:lnSpc>
              <a:buFont typeface="Wingdings" charset="2"/>
              <a:buNone/>
            </a:pPr>
            <a:r>
              <a:rPr lang="en-US" altLang="zh-CN" sz="2400" dirty="0" smtClean="0"/>
              <a:t>MRI </a:t>
            </a:r>
            <a:r>
              <a:rPr lang="en-US" altLang="zh-CN" sz="2400" dirty="0"/>
              <a:t>can be observed in a lab with a rotating apparatus, using metals such as gallium (</a:t>
            </a:r>
            <a:r>
              <a:rPr lang="en-US" altLang="zh-CN" sz="2400" dirty="0" err="1"/>
              <a:t>Ji</a:t>
            </a:r>
            <a:r>
              <a:rPr lang="en-US" altLang="zh-CN" sz="2400" dirty="0"/>
              <a:t>, Goodman &amp; </a:t>
            </a:r>
            <a:r>
              <a:rPr lang="en-US" altLang="zh-CN" sz="2400" dirty="0" err="1"/>
              <a:t>Kageyama</a:t>
            </a:r>
            <a:r>
              <a:rPr lang="en-US" altLang="zh-CN" sz="2400" dirty="0"/>
              <a:t>, </a:t>
            </a:r>
            <a:r>
              <a:rPr lang="en-US" altLang="zh-CN" sz="2400" dirty="0" smtClean="0"/>
              <a:t>2001)</a:t>
            </a:r>
            <a:endParaRPr lang="en-US" altLang="zh-CN" sz="2400" dirty="0"/>
          </a:p>
          <a:p>
            <a:pPr marL="679450" indent="-679450">
              <a:lnSpc>
                <a:spcPct val="90000"/>
              </a:lnSpc>
              <a:buFont typeface="Wingdings" charset="2"/>
              <a:buNone/>
            </a:pPr>
            <a:r>
              <a:rPr lang="en-US" altLang="zh-CN" sz="2400" dirty="0"/>
              <a:t>Experiment: </a:t>
            </a:r>
          </a:p>
          <a:p>
            <a:pPr marL="679450" indent="-679450">
              <a:lnSpc>
                <a:spcPct val="90000"/>
              </a:lnSpc>
              <a:buFont typeface="Wingdings" charset="2"/>
              <a:buNone/>
            </a:pPr>
            <a:r>
              <a:rPr lang="en-US" altLang="zh-CN" sz="2400" dirty="0"/>
              <a:t>         MRI observed in lab: </a:t>
            </a:r>
          </a:p>
          <a:p>
            <a:pPr marL="679450" indent="-679450">
              <a:lnSpc>
                <a:spcPct val="90000"/>
              </a:lnSpc>
              <a:buFont typeface="Wingdings" charset="2"/>
              <a:buNone/>
            </a:pPr>
            <a:r>
              <a:rPr lang="en-US" altLang="zh-CN" sz="2400" dirty="0"/>
              <a:t>         </a:t>
            </a:r>
            <a:r>
              <a:rPr lang="en-US" altLang="zh-CN" sz="2400" dirty="0" err="1"/>
              <a:t>Sisan</a:t>
            </a:r>
            <a:r>
              <a:rPr lang="en-US" altLang="zh-CN" sz="2400" dirty="0"/>
              <a:t> et al. 2004, </a:t>
            </a:r>
            <a:r>
              <a:rPr lang="en-US" altLang="zh-CN" sz="2400" dirty="0" err="1"/>
              <a:t>PhRvL</a:t>
            </a:r>
            <a:r>
              <a:rPr lang="en-US" altLang="zh-CN" sz="2400" dirty="0"/>
              <a:t>, 93</a:t>
            </a:r>
          </a:p>
          <a:p>
            <a:pPr marL="679450" indent="-679450">
              <a:lnSpc>
                <a:spcPct val="90000"/>
              </a:lnSpc>
              <a:buFont typeface="Wingdings" charset="2"/>
              <a:buNone/>
            </a:pPr>
            <a:endParaRPr lang="en-US" altLang="zh-CN" sz="2400" dirty="0"/>
          </a:p>
        </p:txBody>
      </p:sp>
      <p:pic>
        <p:nvPicPr>
          <p:cNvPr id="757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2438400"/>
            <a:ext cx="4191000" cy="4191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宋体"/>
        <a:cs typeface="宋体"/>
      </a:majorFont>
      <a:minorFont>
        <a:latin typeface="Garamond"/>
        <a:ea typeface="宋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2879</TotalTime>
  <Words>1824</Words>
  <Application>Microsoft Macintosh PowerPoint</Application>
  <PresentationFormat>On-screen Show (4:3)</PresentationFormat>
  <Paragraphs>187</Paragraphs>
  <Slides>33</Slides>
  <Notes>8</Notes>
  <HiddenSlides>0</HiddenSlides>
  <MMClips>4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Stream</vt:lpstr>
      <vt:lpstr>Equation</vt:lpstr>
      <vt:lpstr>Turbulence in accretion disks</vt:lpstr>
      <vt:lpstr>I borrowed some  figures &amp; slides from</vt:lpstr>
      <vt:lpstr>Accretion disks  in</vt:lpstr>
      <vt:lpstr>Slide 4</vt:lpstr>
      <vt:lpstr>Possible Sources of Turbulence (α)</vt:lpstr>
      <vt:lpstr>You need to start with basic equations (though I won’t!)</vt:lpstr>
      <vt:lpstr>History </vt:lpstr>
      <vt:lpstr>Slide 8</vt:lpstr>
      <vt:lpstr>Experiments? Possible, not easy</vt:lpstr>
      <vt:lpstr>Selected Early References</vt:lpstr>
      <vt:lpstr>Simulations and their problems</vt:lpstr>
      <vt:lpstr>Non- magnetic convection                                 MHD                                      MRI </vt:lpstr>
      <vt:lpstr>Original estimates of strength (alpha) of angular momentum and mass transport - very optimistic</vt:lpstr>
      <vt:lpstr>More recently…</vt:lpstr>
      <vt:lpstr>Slide 15</vt:lpstr>
      <vt:lpstr>Sustained MRI turbulence in local simulations of stratified fluids with zero net B</vt:lpstr>
      <vt:lpstr>Doubts about shearing boxes and a call for subgrid scale modeling</vt:lpstr>
      <vt:lpstr>A need for a good vertical coverage and resolution (10 scale heights)</vt:lpstr>
      <vt:lpstr>MHD turbulence in accretion disks: importance of the magnetic Prandtl number  </vt:lpstr>
      <vt:lpstr>Slide 20</vt:lpstr>
      <vt:lpstr>Applications of turbulent disks</vt:lpstr>
      <vt:lpstr>Application to CVs</vt:lpstr>
      <vt:lpstr>Accretion and destruction of planetesimals in turbulent disks</vt:lpstr>
      <vt:lpstr>Slide 24</vt:lpstr>
      <vt:lpstr>Slide 25</vt:lpstr>
      <vt:lpstr>Slide 26</vt:lpstr>
      <vt:lpstr>Slide 27</vt:lpstr>
      <vt:lpstr>Turbulence modifies type I migration and may prevent large-scale inward migration for some planets </vt:lpstr>
      <vt:lpstr>  1m-sized bodies strongly coupled to gas. Velocity dispersion   ~ turbulent velocities  10m bodies have &lt;v&gt; ~ few x 10 m/s  - gas drag efficient at damping random velocities  100m - 1km sized bodies excited by  turbulent density fluctuations &lt;v&gt; ~ 50-100 m/s      Larger planetesimals prevented from undergoing runaway growth. Planetesimal-planetesimal collisions likely to lead to break-up Need dead-zones to form planets rapidly ? Or leap-frog this phase with gravitational instability – or better yet bunching instability (Youdin 2005) </vt:lpstr>
      <vt:lpstr>Dust coagulation</vt:lpstr>
      <vt:lpstr>Radiation pressure instability  </vt:lpstr>
      <vt:lpstr>Slide 32</vt:lpstr>
      <vt:lpstr>Slide 33</vt:lpstr>
    </vt:vector>
  </TitlesOfParts>
  <Manager/>
  <Company> astro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Balbus-Hawley Magnetorotational instability</dc:title>
  <dc:subject/>
  <dc:creator>Xiaoan Wu</dc:creator>
  <cp:keywords/>
  <dc:description/>
  <cp:lastModifiedBy>P. Artymowicz</cp:lastModifiedBy>
  <cp:revision>221</cp:revision>
  <dcterms:created xsi:type="dcterms:W3CDTF">2010-08-06T21:07:38Z</dcterms:created>
  <dcterms:modified xsi:type="dcterms:W3CDTF">2010-08-06T21:08:54Z</dcterms:modified>
  <cp:category/>
</cp:coreProperties>
</file>