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69.bin" ContentType="application/vnd.openxmlformats-officedocument.oleObject"/>
  <Override PartName="/ppt/slides/slide28.xml" ContentType="application/vnd.openxmlformats-officedocument.presentationml.slide+xml"/>
  <Override PartName="/ppt/embeddings/oleObject38.bin" ContentType="application/vnd.openxmlformats-officedocument.oleObject"/>
  <Override PartName="/ppt/embeddings/oleObject153.bin" ContentType="application/vnd.openxmlformats-officedocument.oleObject"/>
  <Override PartName="/docProps/app.xml" ContentType="application/vnd.openxmlformats-officedocument.extended-properties+xml"/>
  <Override PartName="/ppt/embeddings/oleObject92.bin" ContentType="application/vnd.openxmlformats-officedocument.oleObject"/>
  <Override PartName="/ppt/notesSlides/notesSlide9.xml" ContentType="application/vnd.openxmlformats-officedocument.presentationml.notesSlide+xml"/>
  <Override PartName="/ppt/embeddings/oleObject76.bin" ContentType="application/vnd.openxmlformats-officedocument.oleObject"/>
  <Override PartName="/ppt/embeddings/oleObject177.bin" ContentType="application/vnd.openxmlformats-officedocument.oleObject"/>
  <Override PartName="/ppt/embeddings/oleObject107.bin" ContentType="application/vnd.openxmlformats-officedocument.oleObject"/>
  <Override PartName="/ppt/slides/slide11.xml" ContentType="application/vnd.openxmlformats-officedocument.presentationml.slide+xml"/>
  <Override PartName="/ppt/embeddings/oleObject55.bin" ContentType="application/vnd.openxmlformats-officedocument.oleObject"/>
  <Override PartName="/ppt/embeddings/oleObject53.bin" ContentType="application/vnd.openxmlformats-officedocument.oleObject"/>
  <Override PartName="/ppt/embeddings/oleObject132.bin" ContentType="application/vnd.openxmlformats-officedocument.oleObject"/>
  <Override PartName="/ppt/embeddings/oleObject170.bin" ContentType="application/vnd.openxmlformats-officedocument.oleObject"/>
  <Override PartName="/ppt/slideLayouts/slideLayout3.xml" ContentType="application/vnd.openxmlformats-officedocument.presentationml.slideLayout+xml"/>
  <Override PartName="/ppt/embeddings/oleObject109.bin" ContentType="application/vnd.openxmlformats-officedocument.oleObject"/>
  <Override PartName="/ppt/embeddings/oleObject45.bin" ContentType="application/vnd.openxmlformats-officedocument.oleObject"/>
  <Override PartName="/ppt/embeddings/oleObject166.bin" ContentType="application/vnd.openxmlformats-officedocument.oleObject"/>
  <Default Extension="fntdata" ContentType="application/x-fontdata"/>
  <Override PartName="/ppt/embeddings/oleObject86.bin" ContentType="application/vnd.openxmlformats-officedocument.oleObject"/>
  <Override PartName="/ppt/embeddings/oleObject126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embeddings/oleObject139.bin" ContentType="application/vnd.openxmlformats-officedocument.oleObject"/>
  <Override PartName="/ppt/embeddings/oleObject100.bin" ContentType="application/vnd.openxmlformats-officedocument.oleObject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embeddings/oleObject58.bin" ContentType="application/vnd.openxmlformats-officedocument.oleObject"/>
  <Override PartName="/ppt/embeddings/oleObject174.bin" ContentType="application/vnd.openxmlformats-officedocument.oleObject"/>
  <Override PartName="/ppt/embeddings/oleObject156.bin" ContentType="application/vnd.openxmlformats-officedocument.oleObject"/>
  <Override PartName="/ppt/embeddings/oleObject13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43.bin" ContentType="application/vnd.openxmlformats-officedocument.oleObject"/>
  <Override PartName="/ppt/embeddings/oleObject56.bin" ContentType="application/vnd.openxmlformats-officedocument.oleObject"/>
  <Override PartName="/ppt/embeddings/oleObject80.bin" ContentType="application/vnd.openxmlformats-officedocument.oleObject"/>
  <Override PartName="/ppt/embeddings/oleObject95.bin" ContentType="application/vnd.openxmlformats-officedocument.oleObject"/>
  <Default Extension="pict" ContentType="image/pict"/>
  <Override PartName="/ppt/embeddings/oleObject108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77.bin" ContentType="application/vnd.openxmlformats-officedocument.oleObject"/>
  <Override PartName="/ppt/embeddings/oleObject179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36.bin" ContentType="application/vnd.openxmlformats-officedocument.oleObject"/>
  <Override PartName="/ppt/notesSlides/notesSlide1.xml" ContentType="application/vnd.openxmlformats-officedocument.presentationml.notesSlide+xml"/>
  <Override PartName="/ppt/embeddings/oleObject98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87.bin" ContentType="application/vnd.openxmlformats-officedocument.oleObject"/>
  <Override PartName="/ppt/embeddings/oleObject99.bin" ContentType="application/vnd.openxmlformats-officedocument.oleObject"/>
  <Override PartName="/ppt/embeddings/oleObject150.bin" ContentType="application/vnd.openxmlformats-officedocument.oleObject"/>
  <Override PartName="/ppt/embeddings/oleObject160.bin" ContentType="application/vnd.openxmlformats-officedocument.oleObject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3.bin" ContentType="application/vnd.openxmlformats-officedocument.oleObject"/>
  <Override PartName="/ppt/embeddings/oleObject48.bin" ContentType="application/vnd.openxmlformats-officedocument.oleObject"/>
  <Default Extension="vml" ContentType="application/vnd.openxmlformats-officedocument.vmlDrawing"/>
  <Default Extension="png" ContentType="image/png"/>
  <Override PartName="/ppt/embeddings/oleObject75.bin" ContentType="application/vnd.openxmlformats-officedocument.oleObject"/>
  <Override PartName="/ppt/embeddings/oleObject168.bin" ContentType="application/vnd.openxmlformats-officedocument.oleObject"/>
  <Override PartName="/ppt/embeddings/oleObject118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ppt/embeddings/oleObject28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Override PartName="/ppt/embeddings/oleObject66.bin" ContentType="application/vnd.openxmlformats-officedocument.oleObject"/>
  <Override PartName="/ppt/embeddings/oleObject143.bin" ContentType="application/vnd.openxmlformats-officedocument.oleObject"/>
  <Default Extension="bin" ContentType="application/vnd.openxmlformats-officedocument.presentationml.printerSettings"/>
  <Override PartName="/ppt/embeddings/oleObject102.bin" ContentType="application/vnd.openxmlformats-officedocument.oleObject"/>
  <Override PartName="/ppt/embeddings/oleObject154.bin" ContentType="application/vnd.openxmlformats-officedocument.oleObject"/>
  <Override PartName="/ppt/embeddings/oleObject187.bin" ContentType="application/vnd.openxmlformats-officedocument.oleObject"/>
  <Override PartName="/ppt/embeddings/oleObject60.bin" ContentType="application/vnd.openxmlformats-officedocument.oleObject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185.bin" ContentType="application/vnd.openxmlformats-officedocument.oleObject"/>
  <Override PartName="/ppt/embeddings/oleObject35.bin" ContentType="application/vnd.openxmlformats-officedocument.oleObject"/>
  <Override PartName="/ppt/embeddings/oleObject82.bin" ContentType="application/vnd.openxmlformats-officedocument.oleObject"/>
  <Override PartName="/ppt/theme/theme2.xml" ContentType="application/vnd.openxmlformats-officedocument.theme+xml"/>
  <Override PartName="/ppt/embeddings/oleObject96.bin" ContentType="application/vnd.openxmlformats-officedocument.oleObject"/>
  <Override PartName="/ppt/slides/slide2.xml" ContentType="application/vnd.openxmlformats-officedocument.presentationml.slide+xml"/>
  <Override PartName="/ppt/embeddings/oleObject141.bin" ContentType="application/vnd.openxmlformats-officedocument.oleObject"/>
  <Override PartName="/ppt/embeddings/oleObject181.bin" ContentType="application/vnd.openxmlformats-officedocument.oleObject"/>
  <Override PartName="/ppt/embeddings/oleObject104.bin" ContentType="application/vnd.openxmlformats-officedocument.oleObject"/>
  <Override PartName="/ppt/embeddings/oleObject121.bin" ContentType="application/vnd.openxmlformats-officedocument.oleObject"/>
  <Override PartName="/ppt/embeddings/oleObject44.bin" ContentType="application/vnd.openxmlformats-officedocument.oleObject"/>
  <Override PartName="/ppt/embeddings/oleObject19.bin" ContentType="application/vnd.openxmlformats-officedocument.oleObject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notesSlides/notesSlide3.xml" ContentType="application/vnd.openxmlformats-officedocument.presentationml.notesSlide+xml"/>
  <Override PartName="/ppt/embeddings/oleObject79.bin" ContentType="application/vnd.openxmlformats-officedocument.oleObject"/>
  <Override PartName="/ppt/embeddings/oleObject184.bin" ContentType="application/vnd.openxmlformats-officedocument.oleObject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embeddings/oleObject25.bin" ContentType="application/vnd.openxmlformats-officedocument.oleObject"/>
  <Override PartName="/ppt/embeddings/oleObject164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oleObject159.bin" ContentType="application/vnd.openxmlformats-officedocument.oleObject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2.bin" ContentType="application/vnd.openxmlformats-officedocument.oleObject"/>
  <Override PartName="/ppt/embeddings/oleObject67.bin" ContentType="application/vnd.openxmlformats-officedocument.oleObject"/>
  <Override PartName="/ppt/embeddings/oleObject152.bin" ContentType="application/vnd.openxmlformats-officedocument.oleObject"/>
  <Override PartName="/ppt/embeddings/oleObject131.bin" ContentType="application/vnd.openxmlformats-officedocument.oleObject"/>
  <Override PartName="/ppt/embeddings/oleObject112.bin" ContentType="application/vnd.openxmlformats-officedocument.oleObject"/>
  <Override PartName="/ppt/embeddings/oleObject115.bin" ContentType="application/vnd.openxmlformats-officedocument.oleObject"/>
  <Override PartName="/ppt/embeddings/oleObject7.bin" ContentType="application/vnd.openxmlformats-officedocument.oleObject"/>
  <Override PartName="/ppt/embeddings/oleObject93.bin" ContentType="application/vnd.openxmlformats-officedocument.oleObject"/>
  <Override PartName="/ppt/embeddings/oleObject163.bin" ContentType="application/vnd.openxmlformats-officedocument.oleObject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178.bin" ContentType="application/vnd.openxmlformats-officedocument.oleObject"/>
  <Override PartName="/ppt/embeddings/oleObject116.bin" ContentType="application/vnd.openxmlformats-officedocument.oleObject"/>
  <Override PartName="/ppt/embeddings/oleObject32.bin" ContentType="application/vnd.openxmlformats-officedocument.oleObject"/>
  <Default Extension="jpeg" ContentType="image/jpeg"/>
  <Override PartName="/ppt/slides/slide3.xml" ContentType="application/vnd.openxmlformats-officedocument.presentationml.slide+xml"/>
  <Default Extension="tiff" ContentType="image/tiff"/>
  <Override PartName="/ppt/embeddings/oleObject157.bin" ContentType="application/vnd.openxmlformats-officedocument.oleObject"/>
  <Override PartName="/ppt/embeddings/oleObject6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155.bin" ContentType="application/vnd.openxmlformats-officedocument.oleObject"/>
  <Override PartName="/ppt/embeddings/oleObject167.bin" ContentType="application/vnd.openxmlformats-officedocument.oleObject"/>
  <Override PartName="/ppt/embeddings/oleObject148.bin" ContentType="application/vnd.openxmlformats-officedocument.oleObject"/>
  <Override PartName="/ppt/slides/slide15.xml" ContentType="application/vnd.openxmlformats-officedocument.presentationml.slide+xml"/>
  <Override PartName="/ppt/embeddings/oleObject78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embeddings/oleObject61.bin" ContentType="application/vnd.openxmlformats-officedocument.oleObject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embeddings/oleObject147.bin" ContentType="application/vnd.openxmlformats-officedocument.oleObject"/>
  <Override PartName="/ppt/embeddings/oleObject169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embeddings/oleObject149.bin" ContentType="application/vnd.openxmlformats-officedocument.oleObject"/>
  <Override PartName="/ppt/embeddings/oleObject175.bin" ContentType="application/vnd.openxmlformats-officedocument.oleObject"/>
  <Override PartName="/ppt/notesSlides/notesSlide11.xml" ContentType="application/vnd.openxmlformats-officedocument.presentationml.notesSlide+xml"/>
  <Override PartName="/ppt/embeddings/oleObject122.bin" ContentType="application/vnd.openxmlformats-officedocument.oleObject"/>
  <Override PartName="/ppt/slides/slide30.xml" ContentType="application/vnd.openxmlformats-officedocument.presentationml.slide+xml"/>
  <Override PartName="/ppt/embeddings/oleObject101.bin" ContentType="application/vnd.openxmlformats-officedocument.oleObject"/>
  <Override PartName="/ppt/embeddings/oleObject190.bin" ContentType="application/vnd.openxmlformats-officedocument.oleObject"/>
  <Override PartName="/ppt/embeddings/oleObject74.bin" ContentType="application/vnd.openxmlformats-officedocument.oleObject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oleObject182.bin" ContentType="application/vnd.openxmlformats-officedocument.oleObject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embeddings/oleObject124.bin" ContentType="application/vnd.openxmlformats-officedocument.oleObject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34.bin" ContentType="application/vnd.openxmlformats-officedocument.oleObject"/>
  <Override PartName="/ppt/embeddings/oleObject2.bin" ContentType="application/vnd.openxmlformats-officedocument.oleObject"/>
  <Override PartName="/ppt/embeddings/oleObject180.bin" ContentType="application/vnd.openxmlformats-officedocument.oleObject"/>
  <Override PartName="/ppt/notesMasters/notesMaster1.xml" ContentType="application/vnd.openxmlformats-officedocument.presentationml.notesMaster+xml"/>
  <Override PartName="/ppt/embeddings/oleObject105.bin" ContentType="application/vnd.openxmlformats-officedocument.oleObjec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oleObject183.bin" ContentType="application/vnd.openxmlformats-officedocument.oleObject"/>
  <Override PartName="/ppt/embeddings/oleObject127.bin" ContentType="application/vnd.openxmlformats-officedocument.oleObject"/>
  <Override PartName="/ppt/embeddings/oleObject176.bin" ContentType="application/vnd.openxmlformats-officedocument.oleObject"/>
  <Override PartName="/ppt/embeddings/oleObject172.bin" ContentType="application/vnd.openxmlformats-officedocument.oleObject"/>
  <Override PartName="/ppt/notesSlides/notesSlide4.xml" ContentType="application/vnd.openxmlformats-officedocument.presentationml.notesSlide+xml"/>
  <Override PartName="/ppt/embeddings/oleObject68.bin" ContentType="application/vnd.openxmlformats-officedocument.oleObject"/>
  <Override PartName="/ppt/embeddings/oleObject31.bin" ContentType="application/vnd.openxmlformats-officedocument.oleObject"/>
  <Override PartName="/ppt/slides/slide13.xml" ContentType="application/vnd.openxmlformats-officedocument.presentationml.slide+xml"/>
  <Override PartName="/ppt/embeddings/oleObject84.bin" ContentType="application/vnd.openxmlformats-officedocument.oleObject"/>
  <Override PartName="/ppt/embeddings/oleObject72.bin" ContentType="application/vnd.openxmlformats-officedocument.oleObject"/>
  <Override PartName="/ppt/embeddings/oleObject114.bin" ContentType="application/vnd.openxmlformats-officedocument.oleObject"/>
  <Override PartName="/ppt/embeddings/oleObject6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119.bin" ContentType="application/vnd.openxmlformats-officedocument.oleObject"/>
  <Override PartName="/ppt/slideLayouts/slideLayout4.xml" ContentType="application/vnd.openxmlformats-officedocument.presentationml.slideLayout+xml"/>
  <Override PartName="/ppt/embeddings/oleObject54.bin" ContentType="application/vnd.openxmlformats-officedocument.oleObject"/>
  <Override PartName="/ppt/slideLayouts/slideLayout2.xml" ContentType="application/vnd.openxmlformats-officedocument.presentationml.slideLayout+xml"/>
  <Override PartName="/ppt/embeddings/oleObject125.bin" ContentType="application/vnd.openxmlformats-officedocument.oleObject"/>
  <Override PartName="/ppt/embeddings/oleObject50.bin" ContentType="application/vnd.openxmlformats-officedocument.oleObject"/>
  <Override PartName="/ppt/slideLayouts/slideLayout6.xml" ContentType="application/vnd.openxmlformats-officedocument.presentationml.slideLayout+xml"/>
  <Override PartName="/ppt/embeddings/oleObject59.bin" ContentType="application/vnd.openxmlformats-officedocument.oleObject"/>
  <Override PartName="/ppt/embeddings/oleObject133.bin" ContentType="application/vnd.openxmlformats-officedocument.oleObject"/>
  <Override PartName="/ppt/embeddings/oleObject129.bin" ContentType="application/vnd.openxmlformats-officedocument.oleObject"/>
  <Override PartName="/ppt/embeddings/oleObject89.bin" ContentType="application/vnd.openxmlformats-officedocument.oleObject"/>
  <Override PartName="/ppt/embeddings/oleObject10.bin" ContentType="application/vnd.openxmlformats-officedocument.oleObject"/>
  <Override PartName="/ppt/presProps.xml" ContentType="application/vnd.openxmlformats-officedocument.presentationml.presProps+xml"/>
  <Override PartName="/ppt/embeddings/oleObject88.bin" ContentType="application/vnd.openxmlformats-officedocument.oleObject"/>
  <Override PartName="/ppt/embeddings/oleObject162.bin" ContentType="application/vnd.openxmlformats-officedocument.oleObject"/>
  <Override PartName="/ppt/embeddings/oleObject15.bin" ContentType="application/vnd.openxmlformats-officedocument.oleObject"/>
  <Override PartName="/ppt/embeddings/oleObject81.bin" ContentType="application/vnd.openxmlformats-officedocument.oleObject"/>
  <Override PartName="/ppt/embeddings/oleObject146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51.bin" ContentType="application/vnd.openxmlformats-officedocument.oleObject"/>
  <Override PartName="/ppt/embeddings/oleObject90.bin" ContentType="application/vnd.openxmlformats-officedocument.oleObject"/>
  <Override PartName="/ppt/embeddings/oleObject140.bin" ContentType="application/vnd.openxmlformats-officedocument.oleObject"/>
  <Override PartName="/ppt/embeddings/oleObject142.bin" ContentType="application/vnd.openxmlformats-officedocument.oleObject"/>
  <Override PartName="/ppt/embeddings/oleObject189.bin" ContentType="application/vnd.openxmlformats-officedocument.oleObject"/>
  <Override PartName="/ppt/notesSlides/notesSlide10.xml" ContentType="application/vnd.openxmlformats-officedocument.presentationml.notesSlide+xml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embeddings/oleObject120.bin" ContentType="application/vnd.openxmlformats-officedocument.oleObject"/>
  <Override PartName="/ppt/slides/slide12.xml" ContentType="application/vnd.openxmlformats-officedocument.presentationml.slide+xml"/>
  <Override PartName="/ppt/embeddings/oleObject130.bin" ContentType="application/vnd.openxmlformats-officedocument.oleObject"/>
  <Override PartName="/ppt/embeddings/oleObject173.bin" ContentType="application/vnd.openxmlformats-officedocument.oleObject"/>
  <Override PartName="/ppt/embeddings/oleObject18.bin" ContentType="application/vnd.openxmlformats-officedocument.oleObject"/>
  <Override PartName="/ppt/embeddings/oleObject161.bin" ContentType="application/vnd.openxmlformats-officedocument.oleObject"/>
  <Override PartName="/ppt/embeddings/oleObject117.bin" ContentType="application/vnd.openxmlformats-officedocument.oleObject"/>
  <Override PartName="/ppt/embeddings/oleObject128.bin" ContentType="application/vnd.openxmlformats-officedocument.oleObject"/>
  <Override PartName="/ppt/embeddings/oleObject94.bin" ContentType="application/vnd.openxmlformats-officedocument.oleObject"/>
  <Override PartName="/ppt/embeddings/oleObject171.bin" ContentType="application/vnd.openxmlformats-officedocument.oleObject"/>
  <Override PartName="/ppt/embeddings/oleObject20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embeddings/oleObject33.bin" ContentType="application/vnd.openxmlformats-officedocument.oleObject"/>
  <Override PartName="/ppt/embeddings/oleObject70.bin" ContentType="application/vnd.openxmlformats-officedocument.oleObject"/>
  <Override PartName="/ppt/embeddings/oleObject165.bin" ContentType="application/vnd.openxmlformats-officedocument.oleObject"/>
  <Override PartName="/ppt/notesSlides/notesSlide7.xml" ContentType="application/vnd.openxmlformats-officedocument.presentationml.notesSlide+xml"/>
  <Override PartName="/ppt/embeddings/oleObject26.bin" ContentType="application/vnd.openxmlformats-officedocument.oleObject"/>
  <Override PartName="/ppt/embeddings/oleObject191.bin" ContentType="application/vnd.openxmlformats-officedocument.oleObject"/>
  <Override PartName="/ppt/embeddings/oleObject186.bin" ContentType="application/vnd.openxmlformats-officedocument.oleObject"/>
  <Override PartName="/ppt/embeddings/oleObject123.bin" ContentType="application/vnd.openxmlformats-officedocument.oleObject"/>
  <Override PartName="/ppt/embeddings/oleObject47.bin" ContentType="application/vnd.openxmlformats-officedocument.oleObject"/>
  <Override PartName="/ppt/notesSlides/notesSlide5.xml" ContentType="application/vnd.openxmlformats-officedocument.presentationml.notes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embeddings/oleObject5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97.bin" ContentType="application/vnd.openxmlformats-officedocument.oleObject"/>
  <Override PartName="/ppt/embeddings/oleObject71.bin" ContentType="application/vnd.openxmlformats-officedocument.oleObject"/>
  <Override PartName="/ppt/embeddings/oleObject138.bin" ContentType="application/vnd.openxmlformats-officedocument.oleObject"/>
  <Override PartName="/ppt/embeddings/oleObject14.bin" ContentType="application/vnd.openxmlformats-officedocument.oleObject"/>
  <Override PartName="/ppt/embeddings/oleObject158.bin" ContentType="application/vnd.openxmlformats-officedocument.oleObject"/>
  <Override PartName="/ppt/slides/slide4.xml" ContentType="application/vnd.openxmlformats-officedocument.presentationml.slide+xml"/>
  <Override PartName="/ppt/embeddings/oleObject113.bin" ContentType="application/vnd.openxmlformats-officedocument.oleObject"/>
  <Override PartName="/ppt/embeddings/oleObject21.bin" ContentType="application/vnd.openxmlformats-officedocument.oleObject"/>
  <Override PartName="/ppt/embeddings/oleObject73.bin" ContentType="application/vnd.openxmlformats-officedocument.oleObject"/>
  <Override PartName="/ppt/embeddings/oleObject135.bin" ContentType="application/vnd.openxmlformats-officedocument.oleObject"/>
  <Override PartName="/ppt/embeddings/oleObject188.bin" ContentType="application/vnd.openxmlformats-officedocument.oleObject"/>
  <Override PartName="/ppt/slides/slide8.xml" ContentType="application/vnd.openxmlformats-officedocument.presentationml.slide+xml"/>
  <Override PartName="/ppt/embeddings/oleObject30.bin" ContentType="application/vnd.openxmlformats-officedocument.oleObject"/>
  <Override PartName="/ppt/embeddings/oleObject106.bin" ContentType="application/vnd.openxmlformats-officedocument.oleObject"/>
  <Override PartName="/ppt/embeddings/oleObject151.bin" ContentType="application/vnd.openxmlformats-officedocument.oleObject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embeddings/oleObject83.bin" ContentType="application/vnd.openxmlformats-officedocument.oleObject"/>
  <Override PartName="/ppt/embeddings/oleObject9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1" r:id="rId4"/>
    <p:sldId id="266" r:id="rId5"/>
    <p:sldId id="264" r:id="rId6"/>
    <p:sldId id="267" r:id="rId7"/>
    <p:sldId id="290" r:id="rId8"/>
    <p:sldId id="268" r:id="rId9"/>
    <p:sldId id="288" r:id="rId10"/>
    <p:sldId id="270" r:id="rId11"/>
    <p:sldId id="271" r:id="rId12"/>
    <p:sldId id="272" r:id="rId13"/>
    <p:sldId id="286" r:id="rId14"/>
    <p:sldId id="291" r:id="rId15"/>
    <p:sldId id="294" r:id="rId16"/>
    <p:sldId id="29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  <p:sldId id="282" r:id="rId26"/>
    <p:sldId id="284" r:id="rId27"/>
    <p:sldId id="285" r:id="rId28"/>
    <p:sldId id="296" r:id="rId29"/>
    <p:sldId id="295" r:id="rId30"/>
    <p:sldId id="293" r:id="rId31"/>
    <p:sldId id="297" r:id="rId32"/>
  </p:sldIdLst>
  <p:sldSz cx="9144000" cy="6858000" type="screen4x3"/>
  <p:notesSz cx="6997700" cy="9283700"/>
  <p:embeddedFontLst>
    <p:embeddedFont>
      <p:font typeface="Arial Narrow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80"/>
    <a:srgbClr val="644633"/>
    <a:srgbClr val="36312A"/>
    <a:srgbClr val="E7E7E7"/>
    <a:srgbClr val="E1E1E1"/>
    <a:srgbClr val="DCDCDC"/>
    <a:srgbClr val="E0E0E0"/>
    <a:srgbClr val="DEDEDE"/>
    <a:srgbClr val="0066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0961" autoAdjust="0"/>
    <p:restoredTop sz="94199" autoAdjust="0"/>
  </p:normalViewPr>
  <p:slideViewPr>
    <p:cSldViewPr snapToGrid="0">
      <p:cViewPr varScale="1">
        <p:scale>
          <a:sx n="91" d="100"/>
          <a:sy n="91" d="100"/>
        </p:scale>
        <p:origin x="-1040" y="-104"/>
      </p:cViewPr>
      <p:guideLst>
        <p:guide orient="horz" pos="39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40" y="-84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font" Target="fonts/font1.fntdata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font" Target="fonts/font2.fntdata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pict"/><Relationship Id="rId4" Type="http://schemas.openxmlformats.org/officeDocument/2006/relationships/image" Target="../media/image7.pict"/><Relationship Id="rId7" Type="http://schemas.openxmlformats.org/officeDocument/2006/relationships/image" Target="../media/image10.pict"/><Relationship Id="rId11" Type="http://schemas.openxmlformats.org/officeDocument/2006/relationships/image" Target="../media/image14.pict"/><Relationship Id="rId1" Type="http://schemas.openxmlformats.org/officeDocument/2006/relationships/image" Target="../media/image4.pict"/><Relationship Id="rId6" Type="http://schemas.openxmlformats.org/officeDocument/2006/relationships/image" Target="../media/image9.pict"/><Relationship Id="rId16" Type="http://schemas.openxmlformats.org/officeDocument/2006/relationships/image" Target="../media/image19.pict"/><Relationship Id="rId8" Type="http://schemas.openxmlformats.org/officeDocument/2006/relationships/image" Target="../media/image11.pict"/><Relationship Id="rId13" Type="http://schemas.openxmlformats.org/officeDocument/2006/relationships/image" Target="../media/image16.pict"/><Relationship Id="rId10" Type="http://schemas.openxmlformats.org/officeDocument/2006/relationships/image" Target="../media/image13.pict"/><Relationship Id="rId5" Type="http://schemas.openxmlformats.org/officeDocument/2006/relationships/image" Target="../media/image8.pict"/><Relationship Id="rId15" Type="http://schemas.openxmlformats.org/officeDocument/2006/relationships/image" Target="../media/image18.pict"/><Relationship Id="rId12" Type="http://schemas.openxmlformats.org/officeDocument/2006/relationships/image" Target="../media/image15.pict"/><Relationship Id="rId2" Type="http://schemas.openxmlformats.org/officeDocument/2006/relationships/image" Target="../media/image5.pict"/><Relationship Id="rId9" Type="http://schemas.openxmlformats.org/officeDocument/2006/relationships/image" Target="../media/image12.pict"/><Relationship Id="rId3" Type="http://schemas.openxmlformats.org/officeDocument/2006/relationships/image" Target="../media/image6.pict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82.pict"/><Relationship Id="rId4" Type="http://schemas.openxmlformats.org/officeDocument/2006/relationships/image" Target="../media/image80.pict"/><Relationship Id="rId1" Type="http://schemas.openxmlformats.org/officeDocument/2006/relationships/image" Target="../media/image77.pict"/><Relationship Id="rId2" Type="http://schemas.openxmlformats.org/officeDocument/2006/relationships/image" Target="../media/image78.pict"/><Relationship Id="rId3" Type="http://schemas.openxmlformats.org/officeDocument/2006/relationships/image" Target="../media/image79.pict"/><Relationship Id="rId5" Type="http://schemas.openxmlformats.org/officeDocument/2006/relationships/image" Target="../media/image81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ict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ict"/><Relationship Id="rId1" Type="http://schemas.openxmlformats.org/officeDocument/2006/relationships/image" Target="../media/image87.pict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ict"/><Relationship Id="rId3" Type="http://schemas.openxmlformats.org/officeDocument/2006/relationships/image" Target="../media/image92.pict"/><Relationship Id="rId1" Type="http://schemas.openxmlformats.org/officeDocument/2006/relationships/image" Target="../media/image90.pict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ict"/><Relationship Id="rId4" Type="http://schemas.openxmlformats.org/officeDocument/2006/relationships/image" Target="../media/image96.pict"/><Relationship Id="rId5" Type="http://schemas.openxmlformats.org/officeDocument/2006/relationships/image" Target="../media/image97.pict"/><Relationship Id="rId7" Type="http://schemas.openxmlformats.org/officeDocument/2006/relationships/image" Target="../media/image99.pict"/><Relationship Id="rId1" Type="http://schemas.openxmlformats.org/officeDocument/2006/relationships/image" Target="../media/image93.pict"/><Relationship Id="rId2" Type="http://schemas.openxmlformats.org/officeDocument/2006/relationships/image" Target="../media/image94.pict"/><Relationship Id="rId9" Type="http://schemas.openxmlformats.org/officeDocument/2006/relationships/image" Target="../media/image101.pict"/><Relationship Id="rId3" Type="http://schemas.openxmlformats.org/officeDocument/2006/relationships/image" Target="../media/image95.pict"/><Relationship Id="rId6" Type="http://schemas.openxmlformats.org/officeDocument/2006/relationships/image" Target="../media/image98.pict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ict"/><Relationship Id="rId4" Type="http://schemas.openxmlformats.org/officeDocument/2006/relationships/image" Target="../media/image106.pict"/><Relationship Id="rId5" Type="http://schemas.openxmlformats.org/officeDocument/2006/relationships/image" Target="../media/image107.pict"/><Relationship Id="rId7" Type="http://schemas.openxmlformats.org/officeDocument/2006/relationships/image" Target="../media/image109.pict"/><Relationship Id="rId1" Type="http://schemas.openxmlformats.org/officeDocument/2006/relationships/image" Target="../media/image103.pict"/><Relationship Id="rId2" Type="http://schemas.openxmlformats.org/officeDocument/2006/relationships/image" Target="../media/image104.pict"/><Relationship Id="rId9" Type="http://schemas.openxmlformats.org/officeDocument/2006/relationships/image" Target="../media/image111.pict"/><Relationship Id="rId3" Type="http://schemas.openxmlformats.org/officeDocument/2006/relationships/image" Target="../media/image105.pict"/><Relationship Id="rId6" Type="http://schemas.openxmlformats.org/officeDocument/2006/relationships/image" Target="../media/image108.pict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5.pict"/><Relationship Id="rId1" Type="http://schemas.openxmlformats.org/officeDocument/2006/relationships/image" Target="../media/image112.pict"/><Relationship Id="rId2" Type="http://schemas.openxmlformats.org/officeDocument/2006/relationships/image" Target="../media/image113.pict"/><Relationship Id="rId3" Type="http://schemas.openxmlformats.org/officeDocument/2006/relationships/image" Target="../media/image114.pict"/><Relationship Id="rId5" Type="http://schemas.openxmlformats.org/officeDocument/2006/relationships/image" Target="../media/image116.pict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1.pict"/><Relationship Id="rId1" Type="http://schemas.openxmlformats.org/officeDocument/2006/relationships/image" Target="../media/image118.pict"/><Relationship Id="rId2" Type="http://schemas.openxmlformats.org/officeDocument/2006/relationships/image" Target="../media/image119.pict"/><Relationship Id="rId3" Type="http://schemas.openxmlformats.org/officeDocument/2006/relationships/image" Target="../media/image120.pict"/><Relationship Id="rId5" Type="http://schemas.openxmlformats.org/officeDocument/2006/relationships/image" Target="../media/image122.pict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ict"/><Relationship Id="rId4" Type="http://schemas.openxmlformats.org/officeDocument/2006/relationships/image" Target="../media/image126.pict"/><Relationship Id="rId5" Type="http://schemas.openxmlformats.org/officeDocument/2006/relationships/image" Target="../media/image127.pict"/><Relationship Id="rId7" Type="http://schemas.openxmlformats.org/officeDocument/2006/relationships/image" Target="../media/image129.pict"/><Relationship Id="rId1" Type="http://schemas.openxmlformats.org/officeDocument/2006/relationships/image" Target="../media/image123.pict"/><Relationship Id="rId2" Type="http://schemas.openxmlformats.org/officeDocument/2006/relationships/image" Target="../media/image124.pict"/><Relationship Id="rId3" Type="http://schemas.openxmlformats.org/officeDocument/2006/relationships/image" Target="../media/image125.pict"/><Relationship Id="rId6" Type="http://schemas.openxmlformats.org/officeDocument/2006/relationships/image" Target="../media/image128.pict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ict"/><Relationship Id="rId4" Type="http://schemas.openxmlformats.org/officeDocument/2006/relationships/image" Target="../media/image135.pict"/><Relationship Id="rId5" Type="http://schemas.openxmlformats.org/officeDocument/2006/relationships/image" Target="../media/image136.pict"/><Relationship Id="rId7" Type="http://schemas.openxmlformats.org/officeDocument/2006/relationships/image" Target="../media/image118.pict"/><Relationship Id="rId1" Type="http://schemas.openxmlformats.org/officeDocument/2006/relationships/image" Target="../media/image132.pict"/><Relationship Id="rId2" Type="http://schemas.openxmlformats.org/officeDocument/2006/relationships/image" Target="../media/image133.pict"/><Relationship Id="rId3" Type="http://schemas.openxmlformats.org/officeDocument/2006/relationships/image" Target="../media/image134.pict"/><Relationship Id="rId6" Type="http://schemas.openxmlformats.org/officeDocument/2006/relationships/image" Target="../media/image130.pict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ict"/><Relationship Id="rId4" Type="http://schemas.openxmlformats.org/officeDocument/2006/relationships/image" Target="../media/image25.pict"/><Relationship Id="rId5" Type="http://schemas.openxmlformats.org/officeDocument/2006/relationships/image" Target="../media/image26.pict"/><Relationship Id="rId7" Type="http://schemas.openxmlformats.org/officeDocument/2006/relationships/image" Target="../media/image28.pict"/><Relationship Id="rId1" Type="http://schemas.openxmlformats.org/officeDocument/2006/relationships/image" Target="../media/image22.pict"/><Relationship Id="rId2" Type="http://schemas.openxmlformats.org/officeDocument/2006/relationships/image" Target="../media/image23.pict"/><Relationship Id="rId3" Type="http://schemas.openxmlformats.org/officeDocument/2006/relationships/image" Target="../media/image24.pict"/><Relationship Id="rId6" Type="http://schemas.openxmlformats.org/officeDocument/2006/relationships/image" Target="../media/image27.pict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1.pict"/><Relationship Id="rId1" Type="http://schemas.openxmlformats.org/officeDocument/2006/relationships/image" Target="../media/image138.pict"/><Relationship Id="rId2" Type="http://schemas.openxmlformats.org/officeDocument/2006/relationships/image" Target="../media/image139.pict"/><Relationship Id="rId3" Type="http://schemas.openxmlformats.org/officeDocument/2006/relationships/image" Target="../media/image140.pict"/><Relationship Id="rId5" Type="http://schemas.openxmlformats.org/officeDocument/2006/relationships/image" Target="../media/image142.pict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ict"/><Relationship Id="rId4" Type="http://schemas.openxmlformats.org/officeDocument/2006/relationships/image" Target="../media/image147.pict"/><Relationship Id="rId10" Type="http://schemas.openxmlformats.org/officeDocument/2006/relationships/image" Target="../media/image153.pict"/><Relationship Id="rId5" Type="http://schemas.openxmlformats.org/officeDocument/2006/relationships/image" Target="../media/image148.pict"/><Relationship Id="rId7" Type="http://schemas.openxmlformats.org/officeDocument/2006/relationships/image" Target="../media/image150.pict"/><Relationship Id="rId11" Type="http://schemas.openxmlformats.org/officeDocument/2006/relationships/image" Target="../media/image154.pict"/><Relationship Id="rId1" Type="http://schemas.openxmlformats.org/officeDocument/2006/relationships/image" Target="../media/image144.pict"/><Relationship Id="rId2" Type="http://schemas.openxmlformats.org/officeDocument/2006/relationships/image" Target="../media/image145.pict"/><Relationship Id="rId9" Type="http://schemas.openxmlformats.org/officeDocument/2006/relationships/image" Target="../media/image152.pict"/><Relationship Id="rId3" Type="http://schemas.openxmlformats.org/officeDocument/2006/relationships/image" Target="../media/image146.pict"/><Relationship Id="rId6" Type="http://schemas.openxmlformats.org/officeDocument/2006/relationships/image" Target="../media/image149.pict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ict"/><Relationship Id="rId4" Type="http://schemas.openxmlformats.org/officeDocument/2006/relationships/image" Target="../media/image159.pict"/><Relationship Id="rId10" Type="http://schemas.openxmlformats.org/officeDocument/2006/relationships/image" Target="../media/image165.pict"/><Relationship Id="rId5" Type="http://schemas.openxmlformats.org/officeDocument/2006/relationships/image" Target="../media/image160.pict"/><Relationship Id="rId7" Type="http://schemas.openxmlformats.org/officeDocument/2006/relationships/image" Target="../media/image162.pict"/><Relationship Id="rId1" Type="http://schemas.openxmlformats.org/officeDocument/2006/relationships/image" Target="../media/image156.pict"/><Relationship Id="rId2" Type="http://schemas.openxmlformats.org/officeDocument/2006/relationships/image" Target="../media/image157.pict"/><Relationship Id="rId9" Type="http://schemas.openxmlformats.org/officeDocument/2006/relationships/image" Target="../media/image164.pict"/><Relationship Id="rId3" Type="http://schemas.openxmlformats.org/officeDocument/2006/relationships/image" Target="../media/image158.pict"/><Relationship Id="rId6" Type="http://schemas.openxmlformats.org/officeDocument/2006/relationships/image" Target="../media/image161.pict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ict"/><Relationship Id="rId4" Type="http://schemas.openxmlformats.org/officeDocument/2006/relationships/image" Target="../media/image170.pict"/><Relationship Id="rId10" Type="http://schemas.openxmlformats.org/officeDocument/2006/relationships/image" Target="../media/image15.pict"/><Relationship Id="rId5" Type="http://schemas.openxmlformats.org/officeDocument/2006/relationships/image" Target="../media/image171.pict"/><Relationship Id="rId7" Type="http://schemas.openxmlformats.org/officeDocument/2006/relationships/image" Target="../media/image173.pict"/><Relationship Id="rId1" Type="http://schemas.openxmlformats.org/officeDocument/2006/relationships/image" Target="../media/image167.pict"/><Relationship Id="rId2" Type="http://schemas.openxmlformats.org/officeDocument/2006/relationships/image" Target="../media/image168.pict"/><Relationship Id="rId9" Type="http://schemas.openxmlformats.org/officeDocument/2006/relationships/image" Target="../media/image174.pict"/><Relationship Id="rId3" Type="http://schemas.openxmlformats.org/officeDocument/2006/relationships/image" Target="../media/image169.pict"/><Relationship Id="rId6" Type="http://schemas.openxmlformats.org/officeDocument/2006/relationships/image" Target="../media/image172.pict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8.pict"/><Relationship Id="rId5" Type="http://schemas.openxmlformats.org/officeDocument/2006/relationships/image" Target="../media/image179.pict"/><Relationship Id="rId7" Type="http://schemas.openxmlformats.org/officeDocument/2006/relationships/image" Target="../media/image181.pict"/><Relationship Id="rId1" Type="http://schemas.openxmlformats.org/officeDocument/2006/relationships/image" Target="../media/image175.pict"/><Relationship Id="rId2" Type="http://schemas.openxmlformats.org/officeDocument/2006/relationships/image" Target="../media/image176.pict"/><Relationship Id="rId3" Type="http://schemas.openxmlformats.org/officeDocument/2006/relationships/image" Target="../media/image177.pict"/><Relationship Id="rId6" Type="http://schemas.openxmlformats.org/officeDocument/2006/relationships/image" Target="../media/image180.pict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pict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ict"/><Relationship Id="rId4" Type="http://schemas.openxmlformats.org/officeDocument/2006/relationships/image" Target="../media/image186.pict"/><Relationship Id="rId10" Type="http://schemas.openxmlformats.org/officeDocument/2006/relationships/image" Target="../media/image192.pict"/><Relationship Id="rId5" Type="http://schemas.openxmlformats.org/officeDocument/2006/relationships/image" Target="../media/image187.pict"/><Relationship Id="rId7" Type="http://schemas.openxmlformats.org/officeDocument/2006/relationships/image" Target="../media/image189.pict"/><Relationship Id="rId11" Type="http://schemas.openxmlformats.org/officeDocument/2006/relationships/image" Target="../media/image193.pict"/><Relationship Id="rId1" Type="http://schemas.openxmlformats.org/officeDocument/2006/relationships/image" Target="../media/image183.pict"/><Relationship Id="rId2" Type="http://schemas.openxmlformats.org/officeDocument/2006/relationships/image" Target="../media/image184.pict"/><Relationship Id="rId9" Type="http://schemas.openxmlformats.org/officeDocument/2006/relationships/image" Target="../media/image191.pict"/><Relationship Id="rId3" Type="http://schemas.openxmlformats.org/officeDocument/2006/relationships/image" Target="../media/image185.pict"/><Relationship Id="rId6" Type="http://schemas.openxmlformats.org/officeDocument/2006/relationships/image" Target="../media/image188.pict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ict"/><Relationship Id="rId4" Type="http://schemas.openxmlformats.org/officeDocument/2006/relationships/image" Target="../media/image197.pict"/><Relationship Id="rId5" Type="http://schemas.openxmlformats.org/officeDocument/2006/relationships/image" Target="../media/image198.pict"/><Relationship Id="rId7" Type="http://schemas.openxmlformats.org/officeDocument/2006/relationships/image" Target="../media/image200.pict"/><Relationship Id="rId1" Type="http://schemas.openxmlformats.org/officeDocument/2006/relationships/image" Target="../media/image194.pict"/><Relationship Id="rId2" Type="http://schemas.openxmlformats.org/officeDocument/2006/relationships/image" Target="../media/image195.pict"/><Relationship Id="rId3" Type="http://schemas.openxmlformats.org/officeDocument/2006/relationships/image" Target="../media/image196.pict"/><Relationship Id="rId6" Type="http://schemas.openxmlformats.org/officeDocument/2006/relationships/image" Target="../media/image199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ict"/><Relationship Id="rId1" Type="http://schemas.openxmlformats.org/officeDocument/2006/relationships/image" Target="../media/image31.pict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ict"/><Relationship Id="rId5" Type="http://schemas.openxmlformats.org/officeDocument/2006/relationships/image" Target="../media/image37.pict"/><Relationship Id="rId7" Type="http://schemas.openxmlformats.org/officeDocument/2006/relationships/image" Target="../media/image39.pict"/><Relationship Id="rId1" Type="http://schemas.openxmlformats.org/officeDocument/2006/relationships/image" Target="../media/image4.pict"/><Relationship Id="rId2" Type="http://schemas.openxmlformats.org/officeDocument/2006/relationships/image" Target="../media/image19.pict"/><Relationship Id="rId3" Type="http://schemas.openxmlformats.org/officeDocument/2006/relationships/image" Target="../media/image35.pict"/><Relationship Id="rId6" Type="http://schemas.openxmlformats.org/officeDocument/2006/relationships/image" Target="../media/image38.pict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ict"/><Relationship Id="rId4" Type="http://schemas.openxmlformats.org/officeDocument/2006/relationships/image" Target="../media/image45.pict"/><Relationship Id="rId5" Type="http://schemas.openxmlformats.org/officeDocument/2006/relationships/image" Target="../media/image46.pict"/><Relationship Id="rId7" Type="http://schemas.openxmlformats.org/officeDocument/2006/relationships/image" Target="../media/image48.pict"/><Relationship Id="rId1" Type="http://schemas.openxmlformats.org/officeDocument/2006/relationships/image" Target="../media/image42.pict"/><Relationship Id="rId2" Type="http://schemas.openxmlformats.org/officeDocument/2006/relationships/image" Target="../media/image43.pict"/><Relationship Id="rId3" Type="http://schemas.openxmlformats.org/officeDocument/2006/relationships/image" Target="../media/image44.pict"/><Relationship Id="rId6" Type="http://schemas.openxmlformats.org/officeDocument/2006/relationships/image" Target="../media/image47.pict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56.pict"/><Relationship Id="rId4" Type="http://schemas.openxmlformats.org/officeDocument/2006/relationships/image" Target="../media/image16.pict"/><Relationship Id="rId1" Type="http://schemas.openxmlformats.org/officeDocument/2006/relationships/image" Target="../media/image54.pict"/><Relationship Id="rId2" Type="http://schemas.openxmlformats.org/officeDocument/2006/relationships/image" Target="../media/image19.pict"/><Relationship Id="rId3" Type="http://schemas.openxmlformats.org/officeDocument/2006/relationships/image" Target="../media/image4.pict"/><Relationship Id="rId5" Type="http://schemas.openxmlformats.org/officeDocument/2006/relationships/image" Target="../media/image55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8.vml.rels><?xml version="1.0" encoding="UTF-8" standalone="yes"?>
<Relationships xmlns="http://schemas.openxmlformats.org/package/2006/relationships"><Relationship Id="rId14" Type="http://schemas.openxmlformats.org/officeDocument/2006/relationships/image" Target="../media/image71.pict"/><Relationship Id="rId4" Type="http://schemas.openxmlformats.org/officeDocument/2006/relationships/image" Target="../media/image61.pict"/><Relationship Id="rId7" Type="http://schemas.openxmlformats.org/officeDocument/2006/relationships/image" Target="../media/image64.pict"/><Relationship Id="rId11" Type="http://schemas.openxmlformats.org/officeDocument/2006/relationships/image" Target="../media/image68.pict"/><Relationship Id="rId1" Type="http://schemas.openxmlformats.org/officeDocument/2006/relationships/image" Target="../media/image58.pict"/><Relationship Id="rId6" Type="http://schemas.openxmlformats.org/officeDocument/2006/relationships/image" Target="../media/image63.pict"/><Relationship Id="rId8" Type="http://schemas.openxmlformats.org/officeDocument/2006/relationships/image" Target="../media/image65.pict"/><Relationship Id="rId13" Type="http://schemas.openxmlformats.org/officeDocument/2006/relationships/image" Target="../media/image70.pict"/><Relationship Id="rId10" Type="http://schemas.openxmlformats.org/officeDocument/2006/relationships/image" Target="../media/image67.pict"/><Relationship Id="rId5" Type="http://schemas.openxmlformats.org/officeDocument/2006/relationships/image" Target="../media/image62.pict"/><Relationship Id="rId15" Type="http://schemas.openxmlformats.org/officeDocument/2006/relationships/image" Target="../media/image72.pict"/><Relationship Id="rId12" Type="http://schemas.openxmlformats.org/officeDocument/2006/relationships/image" Target="../media/image69.pict"/><Relationship Id="rId2" Type="http://schemas.openxmlformats.org/officeDocument/2006/relationships/image" Target="../media/image59.pict"/><Relationship Id="rId9" Type="http://schemas.openxmlformats.org/officeDocument/2006/relationships/image" Target="../media/image66.pict"/><Relationship Id="rId3" Type="http://schemas.openxmlformats.org/officeDocument/2006/relationships/image" Target="../media/image60.pict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ict"/><Relationship Id="rId1" Type="http://schemas.openxmlformats.org/officeDocument/2006/relationships/image" Target="../media/image70.pict"/><Relationship Id="rId2" Type="http://schemas.openxmlformats.org/officeDocument/2006/relationships/image" Target="../media/image74.pict"/><Relationship Id="rId3" Type="http://schemas.openxmlformats.org/officeDocument/2006/relationships/image" Target="../media/image7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2"/>
                </a:solidFill>
              </a:defRPr>
            </a:lvl1pPr>
          </a:lstStyle>
          <a:p>
            <a:fld id="{483F5BBE-48D6-F749-8321-D38E1A23EB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A28AE5EA-D1AA-6F4C-B209-C0D10BF241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91BB-B903-2F49-A185-78A4A8CFF60E}" type="slidenum">
              <a:rPr lang="en-US"/>
              <a:pPr/>
              <a:t>1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molecular transport negligible at high Reynolds number</a:t>
            </a:r>
          </a:p>
          <a:p>
            <a:r>
              <a:rPr lang="en-US" dirty="0" err="1" smtClean="0"/>
              <a:t>Nu_T</a:t>
            </a:r>
            <a:r>
              <a:rPr lang="en-US" dirty="0" smtClean="0"/>
              <a:t>/nu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propto</a:t>
            </a:r>
            <a:r>
              <a:rPr lang="en-US" baseline="0" dirty="0" smtClean="0"/>
              <a:t> 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E5EA-D1AA-6F4C-B209-C0D10BF241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A11D6-50A4-8143-ACD7-517D3433BD13}" type="slidenum">
              <a:rPr lang="en-US"/>
              <a:pPr/>
              <a:t>30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KE=1/2 I om^2, I=1/2mr^2 for rotating cylinder, L=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= ½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r^2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, </a:t>
            </a:r>
            <a:r>
              <a:rPr lang="en-US" dirty="0" smtClean="0"/>
              <a:t>Stretching component </a:t>
            </a:r>
            <a:r>
              <a:rPr lang="en-US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E5EA-D1AA-6F4C-B209-C0D10BF241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Compressible</a:t>
            </a:r>
            <a:r>
              <a:rPr lang="en-US" baseline="0" dirty="0" smtClean="0"/>
              <a:t> flows need </a:t>
            </a:r>
            <a:r>
              <a:rPr lang="en-US" baseline="0" dirty="0" err="1" smtClean="0"/>
              <a:t>eos</a:t>
            </a:r>
            <a:r>
              <a:rPr lang="en-US" baseline="0" dirty="0" smtClean="0"/>
              <a:t> and energy equation to constrain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rho</a:t>
            </a:r>
            <a:r>
              <a:rPr lang="en-US" baseline="0" dirty="0" smtClean="0"/>
              <a:t> distributions and relate them to </a:t>
            </a:r>
            <a:r>
              <a:rPr lang="en-US" baseline="0" dirty="0" err="1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E5EA-D1AA-6F4C-B209-C0D10BF241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Infinte</a:t>
            </a:r>
            <a:r>
              <a:rPr lang="en-US" dirty="0" smtClean="0"/>
              <a:t> </a:t>
            </a:r>
            <a:r>
              <a:rPr lang="en-US" dirty="0" err="1" smtClean="0"/>
              <a:t>numebr</a:t>
            </a:r>
            <a:r>
              <a:rPr lang="en-US" dirty="0" smtClean="0"/>
              <a:t> of moments to completely describe</a:t>
            </a:r>
            <a:r>
              <a:rPr lang="en-US" baseline="0" dirty="0" smtClean="0"/>
              <a:t>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E5EA-D1AA-6F4C-B209-C0D10BF241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509D0-7D71-E143-A58E-0C25CE28A118}" type="slidenum">
              <a:rPr lang="en-US"/>
              <a:pPr/>
              <a:t>10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Dynamic viscosity = Fugitive elasticity (Maxwell, C. (1866) Phi. Trans. v</a:t>
            </a:r>
            <a:r>
              <a:rPr lang="en-US" b="1"/>
              <a:t>156 as</a:t>
            </a:r>
            <a:r>
              <a:rPr lang="en-US"/>
              <a:t> referenced in Maude, A.D. (1957) Brit. J. Applied Phys. v</a:t>
            </a:r>
            <a:r>
              <a:rPr lang="en-US" b="1"/>
              <a:t>8</a:t>
            </a:r>
            <a:r>
              <a:rPr lang="en-US"/>
              <a:t>, 344.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B23C9-D245-E841-BFD8-C9B3AD42596C}" type="slidenum">
              <a:rPr lang="en-US"/>
              <a:pPr/>
              <a:t>11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Prandtl, L., </a:t>
            </a:r>
            <a:r>
              <a:rPr lang="en-US" i="1"/>
              <a:t>Z. angew. Math. Mech.</a:t>
            </a:r>
            <a:r>
              <a:rPr lang="en-US"/>
              <a:t> v</a:t>
            </a:r>
            <a:r>
              <a:rPr lang="en-US" b="1"/>
              <a:t>5</a:t>
            </a:r>
            <a:r>
              <a:rPr lang="en-US"/>
              <a:t>, 136-139 (1925)</a:t>
            </a:r>
          </a:p>
          <a:p>
            <a:r>
              <a:rPr lang="en-US"/>
              <a:t>Bradshaw, P. Nature v249, 135 -136 (1974)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48D3B-F145-8A49-A75B-C5A077EB9AA3}" type="slidenum">
              <a:rPr lang="en-US"/>
              <a:pPr/>
              <a:t>12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 In this model the turbulent stresses are due to local mean strain rates only   AMPLIFY</a:t>
            </a:r>
            <a:r>
              <a:rPr lang="en-US" baseline="0" dirty="0" smtClean="0"/>
              <a:t> THIS: Pope pages 360 – 361.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E5EA-D1AA-6F4C-B209-C0D10BF241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distortion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E5EA-D1AA-6F4C-B209-C0D10BF241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0B3-792F-7A47-AA57-FC506E46C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E830-16F4-2F44-A2B9-2F87B4293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D5D0-3591-544B-B82B-917B635D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6D30-8288-B641-BA87-AD0A90BF3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B055-4F8E-9C46-9122-E8D62D43B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D3E4-E7AF-8840-AE09-5DD08865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81B-63DC-A142-99BB-966439078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35BE-DB8E-DD44-9CA4-F9FC425FE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8873-1739-6C4D-B028-ABDC5B707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CD01-B263-7643-914E-C425F468B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88B6-F28F-C444-9DEF-08E8E331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2F7A-C79B-3E41-BAE3-F87C8AB49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3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1" Type="http://schemas.openxmlformats.org/officeDocument/2006/relationships/video" Target="file://localhost/Users/pgaraud/Desktop/ISIMA-presentations/rast/231.mov" TargetMode="External"/><Relationship Id="rId2" Type="http://schemas.openxmlformats.org/officeDocument/2006/relationships/video" Target="file://localhost/Users/pgaraud/Desktop/ISIMA-presentations/rast/451.mov" TargetMode="External"/><Relationship Id="rId3" Type="http://schemas.openxmlformats.org/officeDocument/2006/relationships/slideLayout" Target="../slideLayouts/slideLayout7.xml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60.bin"/><Relationship Id="rId20" Type="http://schemas.openxmlformats.org/officeDocument/2006/relationships/image" Target="../media/image73.png"/><Relationship Id="rId4" Type="http://schemas.openxmlformats.org/officeDocument/2006/relationships/notesSlide" Target="../notesSlides/notesSlide5.xml"/><Relationship Id="rId7" Type="http://schemas.openxmlformats.org/officeDocument/2006/relationships/oleObject" Target="../embeddings/oleObject53.bin"/><Relationship Id="rId11" Type="http://schemas.openxmlformats.org/officeDocument/2006/relationships/oleObject" Target="../embeddings/oleObject5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2.bin"/><Relationship Id="rId16" Type="http://schemas.openxmlformats.org/officeDocument/2006/relationships/oleObject" Target="../embeddings/oleObject62.bin"/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10" Type="http://schemas.openxmlformats.org/officeDocument/2006/relationships/oleObject" Target="../embeddings/oleObject56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61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19" Type="http://schemas.openxmlformats.org/officeDocument/2006/relationships/oleObject" Target="../embeddings/oleObject65.bin"/><Relationship Id="rId2" Type="http://schemas.openxmlformats.org/officeDocument/2006/relationships/video" Target="file://localhost/Users/pgaraud/Desktop/ISIMA-presentations/rast/655.mov" TargetMode="External"/><Relationship Id="rId9" Type="http://schemas.openxmlformats.org/officeDocument/2006/relationships/oleObject" Target="../embeddings/oleObject55.bin"/><Relationship Id="rId3" Type="http://schemas.openxmlformats.org/officeDocument/2006/relationships/slideLayout" Target="../slideLayouts/slideLayout7.xml"/><Relationship Id="rId18" Type="http://schemas.openxmlformats.org/officeDocument/2006/relationships/oleObject" Target="../embeddings/oleObject64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66.bin"/><Relationship Id="rId5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6" Type="http://schemas.openxmlformats.org/officeDocument/2006/relationships/oleObject" Target="../embeddings/oleObject6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9" Type="http://schemas.openxmlformats.org/officeDocument/2006/relationships/image" Target="../media/image83.png"/><Relationship Id="rId3" Type="http://schemas.openxmlformats.org/officeDocument/2006/relationships/oleObject" Target="../embeddings/oleObject70.bin"/><Relationship Id="rId6" Type="http://schemas.openxmlformats.org/officeDocument/2006/relationships/oleObject" Target="../embeddings/oleObject73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6.bin"/><Relationship Id="rId5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77.bin"/><Relationship Id="rId5" Type="http://schemas.openxmlformats.org/officeDocument/2006/relationships/image" Target="../media/image50.png"/><Relationship Id="rId7" Type="http://schemas.openxmlformats.org/officeDocument/2006/relationships/image" Target="../media/image89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8.png"/><Relationship Id="rId6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80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9.bin"/><Relationship Id="rId5" Type="http://schemas.openxmlformats.org/officeDocument/2006/relationships/oleObject" Target="../embeddings/oleObject81.bin"/></Relationships>
</file>

<file path=ppt/slides/_rels/slide17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90.bin"/><Relationship Id="rId4" Type="http://schemas.openxmlformats.org/officeDocument/2006/relationships/oleObject" Target="../embeddings/oleObject82.bin"/><Relationship Id="rId7" Type="http://schemas.openxmlformats.org/officeDocument/2006/relationships/oleObject" Target="../embeddings/oleObject85.bin"/><Relationship Id="rId11" Type="http://schemas.openxmlformats.org/officeDocument/2006/relationships/oleObject" Target="../embeddings/oleObject8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4.bin"/><Relationship Id="rId8" Type="http://schemas.openxmlformats.org/officeDocument/2006/relationships/image" Target="../media/image20.pdf"/><Relationship Id="rId13" Type="http://schemas.openxmlformats.org/officeDocument/2006/relationships/oleObject" Target="../embeddings/oleObject89.bin"/><Relationship Id="rId10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9" Type="http://schemas.openxmlformats.org/officeDocument/2006/relationships/image" Target="../media/image21.png"/><Relationship Id="rId3" Type="http://schemas.openxmlformats.org/officeDocument/2006/relationships/image" Target="../media/image10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4" Type="http://schemas.openxmlformats.org/officeDocument/2006/relationships/oleObject" Target="../embeddings/oleObject92.bin"/><Relationship Id="rId10" Type="http://schemas.openxmlformats.org/officeDocument/2006/relationships/oleObject" Target="../embeddings/oleObject98.bin"/><Relationship Id="rId5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1" Type="http://schemas.openxmlformats.org/officeDocument/2006/relationships/oleObject" Target="../embeddings/oleObject9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97.bin"/><Relationship Id="rId3" Type="http://schemas.openxmlformats.org/officeDocument/2006/relationships/oleObject" Target="../embeddings/oleObject91.bin"/><Relationship Id="rId6" Type="http://schemas.openxmlformats.org/officeDocument/2006/relationships/oleObject" Target="../embeddings/oleObject9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5" Type="http://schemas.openxmlformats.org/officeDocument/2006/relationships/oleObject" Target="../embeddings/oleObject102.bin"/><Relationship Id="rId7" Type="http://schemas.openxmlformats.org/officeDocument/2006/relationships/image" Target="../media/image117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0.bin"/><Relationship Id="rId6" Type="http://schemas.openxmlformats.org/officeDocument/2006/relationships/oleObject" Target="../embeddings/oleObject103.bin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0.bin"/><Relationship Id="rId20" Type="http://schemas.openxmlformats.org/officeDocument/2006/relationships/oleObject" Target="../embeddings/oleObject16.bin"/><Relationship Id="rId4" Type="http://schemas.openxmlformats.org/officeDocument/2006/relationships/oleObject" Target="../embeddings/oleObject2.bin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20.pdf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6" Type="http://schemas.openxmlformats.org/officeDocument/2006/relationships/oleObject" Target="../embeddings/oleObject12.bin"/><Relationship Id="rId8" Type="http://schemas.openxmlformats.org/officeDocument/2006/relationships/image" Target="../media/image21.png"/><Relationship Id="rId13" Type="http://schemas.openxmlformats.org/officeDocument/2006/relationships/oleObject" Target="../embeddings/oleObject9.bin"/><Relationship Id="rId10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1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19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18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5.bin"/><Relationship Id="rId6" Type="http://schemas.openxmlformats.org/officeDocument/2006/relationships/oleObject" Target="../embeddings/oleObject10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4" Type="http://schemas.openxmlformats.org/officeDocument/2006/relationships/oleObject" Target="../embeddings/oleObject110.bin"/><Relationship Id="rId10" Type="http://schemas.openxmlformats.org/officeDocument/2006/relationships/oleObject" Target="../embeddings/oleObject116.bin"/><Relationship Id="rId5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1" Type="http://schemas.openxmlformats.org/officeDocument/2006/relationships/oleObject" Target="../embeddings/oleObject117.bin"/><Relationship Id="rId12" Type="http://schemas.openxmlformats.org/officeDocument/2006/relationships/image" Target="../media/image131.gi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15.bin"/><Relationship Id="rId3" Type="http://schemas.openxmlformats.org/officeDocument/2006/relationships/notesSlide" Target="../notesSlides/notesSlide8.xml"/><Relationship Id="rId6" Type="http://schemas.openxmlformats.org/officeDocument/2006/relationships/oleObject" Target="../embeddings/oleObject1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4" Type="http://schemas.openxmlformats.org/officeDocument/2006/relationships/oleObject" Target="../embeddings/oleObject119.bin"/><Relationship Id="rId10" Type="http://schemas.openxmlformats.org/officeDocument/2006/relationships/oleObject" Target="../embeddings/oleObject125.bin"/><Relationship Id="rId5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24.bin"/><Relationship Id="rId3" Type="http://schemas.openxmlformats.org/officeDocument/2006/relationships/oleObject" Target="../embeddings/oleObject118.bin"/><Relationship Id="rId6" Type="http://schemas.openxmlformats.org/officeDocument/2006/relationships/oleObject" Target="../embeddings/oleObject1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5" Type="http://schemas.openxmlformats.org/officeDocument/2006/relationships/oleObject" Target="../embeddings/oleObject128.bin"/><Relationship Id="rId7" Type="http://schemas.openxmlformats.org/officeDocument/2006/relationships/image" Target="../media/image143.gi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26.bin"/><Relationship Id="rId6" Type="http://schemas.openxmlformats.org/officeDocument/2006/relationships/oleObject" Target="../embeddings/oleObject129.bin"/></Relationships>
</file>

<file path=ppt/slides/_rels/slide24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40.bin"/><Relationship Id="rId4" Type="http://schemas.openxmlformats.org/officeDocument/2006/relationships/image" Target="../media/image155.tiff"/><Relationship Id="rId7" Type="http://schemas.openxmlformats.org/officeDocument/2006/relationships/oleObject" Target="../embeddings/oleObject133.bin"/><Relationship Id="rId11" Type="http://schemas.openxmlformats.org/officeDocument/2006/relationships/oleObject" Target="../embeddings/oleObject13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2.bin"/><Relationship Id="rId16" Type="http://schemas.openxmlformats.org/officeDocument/2006/relationships/oleObject" Target="../embeddings/oleObject142.bin"/><Relationship Id="rId8" Type="http://schemas.openxmlformats.org/officeDocument/2006/relationships/oleObject" Target="../embeddings/oleObject134.bin"/><Relationship Id="rId13" Type="http://schemas.openxmlformats.org/officeDocument/2006/relationships/oleObject" Target="../embeddings/oleObject139.bin"/><Relationship Id="rId10" Type="http://schemas.openxmlformats.org/officeDocument/2006/relationships/oleObject" Target="../embeddings/oleObject136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41.bin"/><Relationship Id="rId12" Type="http://schemas.openxmlformats.org/officeDocument/2006/relationships/oleObject" Target="../embeddings/oleObject138.bin"/><Relationship Id="rId1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35.bin"/><Relationship Id="rId3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54.bin"/><Relationship Id="rId4" Type="http://schemas.openxmlformats.org/officeDocument/2006/relationships/oleObject" Target="../embeddings/oleObject144.bin"/><Relationship Id="rId7" Type="http://schemas.openxmlformats.org/officeDocument/2006/relationships/oleObject" Target="../embeddings/oleObject147.bin"/><Relationship Id="rId11" Type="http://schemas.openxmlformats.org/officeDocument/2006/relationships/oleObject" Target="../embeddings/oleObject15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6.bin"/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10" Type="http://schemas.openxmlformats.org/officeDocument/2006/relationships/oleObject" Target="../embeddings/oleObject150.bin"/><Relationship Id="rId5" Type="http://schemas.openxmlformats.org/officeDocument/2006/relationships/oleObject" Target="../embeddings/oleObject145.bin"/><Relationship Id="rId15" Type="http://schemas.openxmlformats.org/officeDocument/2006/relationships/image" Target="../media/image166.jpeg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49.bin"/><Relationship Id="rId3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4" Type="http://schemas.openxmlformats.org/officeDocument/2006/relationships/oleObject" Target="../embeddings/oleObject156.bin"/><Relationship Id="rId10" Type="http://schemas.openxmlformats.org/officeDocument/2006/relationships/oleObject" Target="../embeddings/oleObject162.bin"/><Relationship Id="rId5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1" Type="http://schemas.openxmlformats.org/officeDocument/2006/relationships/oleObject" Target="../embeddings/oleObject163.bin"/><Relationship Id="rId12" Type="http://schemas.openxmlformats.org/officeDocument/2006/relationships/oleObject" Target="../embeddings/oleObject164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61.bin"/><Relationship Id="rId3" Type="http://schemas.openxmlformats.org/officeDocument/2006/relationships/oleObject" Target="../embeddings/oleObject155.bin"/><Relationship Id="rId6" Type="http://schemas.openxmlformats.org/officeDocument/2006/relationships/oleObject" Target="../embeddings/oleObject15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4" Type="http://schemas.openxmlformats.org/officeDocument/2006/relationships/oleObject" Target="../embeddings/oleObject166.bin"/><Relationship Id="rId5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71.bin"/><Relationship Id="rId3" Type="http://schemas.openxmlformats.org/officeDocument/2006/relationships/oleObject" Target="../embeddings/oleObject165.bin"/><Relationship Id="rId6" Type="http://schemas.openxmlformats.org/officeDocument/2006/relationships/oleObject" Target="../embeddings/oleObject16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2.bin"/><Relationship Id="rId1" Type="http://schemas.openxmlformats.org/officeDocument/2006/relationships/vmlDrawing" Target="../drawings/vmlDrawing25.v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74.bin"/><Relationship Id="rId7" Type="http://schemas.openxmlformats.org/officeDocument/2006/relationships/oleObject" Target="../embeddings/oleObject177.bin"/><Relationship Id="rId11" Type="http://schemas.openxmlformats.org/officeDocument/2006/relationships/oleObject" Target="../embeddings/oleObject181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76.bin"/><Relationship Id="rId8" Type="http://schemas.openxmlformats.org/officeDocument/2006/relationships/oleObject" Target="../embeddings/oleObject178.bin"/><Relationship Id="rId13" Type="http://schemas.openxmlformats.org/officeDocument/2006/relationships/oleObject" Target="../embeddings/oleObject183.bin"/><Relationship Id="rId10" Type="http://schemas.openxmlformats.org/officeDocument/2006/relationships/oleObject" Target="../embeddings/oleObject180.bin"/><Relationship Id="rId5" Type="http://schemas.openxmlformats.org/officeDocument/2006/relationships/oleObject" Target="../embeddings/oleObject175.bin"/><Relationship Id="rId12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79.bin"/><Relationship Id="rId3" Type="http://schemas.openxmlformats.org/officeDocument/2006/relationships/oleObject" Target="../embeddings/oleObject17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5" Type="http://schemas.openxmlformats.org/officeDocument/2006/relationships/image" Target="../media/image30.png"/><Relationship Id="rId7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12" Type="http://schemas.openxmlformats.org/officeDocument/2006/relationships/oleObject" Target="../embeddings/oleObject25.bin"/><Relationship Id="rId1" Type="http://schemas.openxmlformats.org/officeDocument/2006/relationships/vmlDrawing" Target="../drawings/vmlDrawing2.vml"/><Relationship Id="rId2" Type="http://schemas.openxmlformats.org/officeDocument/2006/relationships/video" Target="file://localhost/Users/pgaraud/Desktop/ISIMA-presentations/rast/KHLambdaComb.avi" TargetMode="External"/><Relationship Id="rId9" Type="http://schemas.openxmlformats.org/officeDocument/2006/relationships/oleObject" Target="../embeddings/oleObject22.bin"/><Relationship Id="rId3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/Relationships>
</file>

<file path=ppt/slides/_rels/slide30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91.bin"/><Relationship Id="rId4" Type="http://schemas.openxmlformats.org/officeDocument/2006/relationships/image" Target="../media/image202.jpeg"/><Relationship Id="rId7" Type="http://schemas.openxmlformats.org/officeDocument/2006/relationships/oleObject" Target="../embeddings/oleObject184.bin"/><Relationship Id="rId11" Type="http://schemas.openxmlformats.org/officeDocument/2006/relationships/oleObject" Target="../embeddings/oleObject188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04.jpeg"/><Relationship Id="rId8" Type="http://schemas.openxmlformats.org/officeDocument/2006/relationships/oleObject" Target="../embeddings/oleObject185.bin"/><Relationship Id="rId13" Type="http://schemas.openxmlformats.org/officeDocument/2006/relationships/oleObject" Target="../embeddings/oleObject190.bin"/><Relationship Id="rId10" Type="http://schemas.openxmlformats.org/officeDocument/2006/relationships/oleObject" Target="../embeddings/oleObject187.bin"/><Relationship Id="rId5" Type="http://schemas.openxmlformats.org/officeDocument/2006/relationships/image" Target="../media/image203.jpeg"/><Relationship Id="rId12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86.bin"/><Relationship Id="rId3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5" Type="http://schemas.openxmlformats.org/officeDocument/2006/relationships/oleObject" Target="../embeddings/oleObject2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4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5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2" Type="http://schemas.openxmlformats.org/officeDocument/2006/relationships/video" Target="file://localhost/Volumes/NO%20NAME/rast/1116518822_13678-4_dd_enhanced_486a-A496R1.mov" TargetMode="External"/><Relationship Id="rId9" Type="http://schemas.openxmlformats.org/officeDocument/2006/relationships/oleObject" Target="../embeddings/oleObject32.bin"/><Relationship Id="rId3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11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5" Type="http://schemas.openxmlformats.org/officeDocument/2006/relationships/image" Target="../media/image50.png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38.bin"/><Relationship Id="rId3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video" Target="file://localhost/Users/pgaraud/Desktop/ISIMA-presentations/rast/goto-movie2.avi" TargetMode="External"/><Relationship Id="rId2" Type="http://schemas.openxmlformats.org/officeDocument/2006/relationships/video" Target="file://localhost/Users/pgaraud/Desktop/ISIMA-presentations/rast/goto-movie3.avi" TargetMode="External"/><Relationship Id="rId3" Type="http://schemas.openxmlformats.org/officeDocument/2006/relationships/slideLayout" Target="../slideLayouts/slideLayout7.xml"/><Relationship Id="rId5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4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47.bin"/><Relationship Id="rId3" Type="http://schemas.openxmlformats.org/officeDocument/2006/relationships/notesSlide" Target="../notesSlides/notesSlide3.xml"/><Relationship Id="rId6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5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 bwMode="auto">
          <a:xfrm flipV="1">
            <a:off x="60325" y="440032"/>
            <a:ext cx="5159818" cy="5527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0" y="0"/>
            <a:ext cx="2267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 smtClean="0">
                <a:latin typeface="Arial"/>
                <a:cs typeface="Arial"/>
              </a:rPr>
              <a:t>Turbulence I: 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719263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                                                                        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150004" y="665985"/>
            <a:ext cx="449794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  <a:latin typeface="Arial" charset="0"/>
              </a:rPr>
              <a:t>Mark Rast</a:t>
            </a:r>
            <a:endParaRPr lang="en-US" dirty="0">
              <a:latin typeface="Arial" charset="0"/>
            </a:endParaRPr>
          </a:p>
          <a:p>
            <a:r>
              <a:rPr lang="en-US" sz="1600" dirty="0">
                <a:solidFill>
                  <a:schemeClr val="accent2"/>
                </a:solidFill>
              </a:rPr>
              <a:t>Laboratory for Atmospheric and Space Physics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Department of Astrophysical and Planetary Sciences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University of Colorado, </a:t>
            </a:r>
            <a:r>
              <a:rPr lang="en-US" dirty="0">
                <a:solidFill>
                  <a:schemeClr val="accent2"/>
                </a:solidFill>
              </a:rPr>
              <a:t>Boulder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80667" y="122859"/>
            <a:ext cx="1377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ISIMA 2010</a:t>
            </a:r>
          </a:p>
          <a:p>
            <a:r>
              <a:rPr lang="en-US" dirty="0" smtClean="0"/>
              <a:t>9 July 2010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1906" y="4498518"/>
            <a:ext cx="4441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What is the turbulence problem?</a:t>
            </a:r>
          </a:p>
          <a:p>
            <a:r>
              <a:rPr lang="en-US" dirty="0" smtClean="0">
                <a:latin typeface="Arial"/>
                <a:cs typeface="Arial"/>
              </a:rPr>
              <a:t>	Properties of turbulent flows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Arial"/>
                <a:cs typeface="Arial"/>
              </a:rPr>
              <a:t>The questions being asked</a:t>
            </a:r>
          </a:p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Tools:  correlations, distributions, spectra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Conceptual underpinnings.</a:t>
            </a:r>
          </a:p>
        </p:txBody>
      </p:sp>
      <p:pic>
        <p:nvPicPr>
          <p:cNvPr id="18" name="231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46414" y="934928"/>
            <a:ext cx="3767652" cy="307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621" y="1909379"/>
            <a:ext cx="5027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Turbulence is like beauty, hard to define, but you know it when you see it.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Turbulence is like humor, hard to describe why you are laughing.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Turbulence is like plumbing, who cares about the details, get the job done.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0" name="451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4388069"/>
            <a:ext cx="3450897" cy="246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720851"/>
            <a:ext cx="9144000" cy="1477963"/>
            <a:chOff x="-7" y="1324"/>
            <a:chExt cx="5760" cy="931"/>
          </a:xfrm>
        </p:grpSpPr>
        <p:sp>
          <p:nvSpPr>
            <p:cNvPr id="532484" name="Text Box 4"/>
            <p:cNvSpPr txBox="1">
              <a:spLocks noChangeArrowheads="1"/>
            </p:cNvSpPr>
            <p:nvPr/>
          </p:nvSpPr>
          <p:spPr bwMode="auto">
            <a:xfrm>
              <a:off x="-7" y="1324"/>
              <a:ext cx="5760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Chapman – </a:t>
              </a:r>
              <a:r>
                <a:rPr lang="en-US" dirty="0" err="1" smtClean="0"/>
                <a:t>Enskog</a:t>
              </a:r>
              <a:r>
                <a:rPr lang="en-US" dirty="0" smtClean="0"/>
                <a:t>: 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properly </a:t>
              </a:r>
              <a:r>
                <a:rPr lang="en-US" dirty="0"/>
                <a:t>takes into account </a:t>
              </a:r>
              <a:r>
                <a:rPr lang="en-US" dirty="0" err="1"/>
                <a:t>nonequilibrium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  particle </a:t>
              </a:r>
              <a:r>
                <a:rPr lang="en-US" dirty="0"/>
                <a:t>distribution functions </a:t>
              </a:r>
              <a:endParaRPr lang="en-US" dirty="0" smtClean="0"/>
            </a:p>
            <a:p>
              <a:pPr>
                <a:buFont typeface="Arial"/>
                <a:buChar char="•"/>
              </a:pPr>
              <a:r>
                <a:rPr lang="en-US" dirty="0" smtClean="0"/>
                <a:t> due </a:t>
              </a:r>
              <a:r>
                <a:rPr lang="en-US" dirty="0"/>
                <a:t>to the presence of the background variations –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   transport </a:t>
              </a:r>
              <a:r>
                <a:rPr lang="en-US" dirty="0"/>
                <a:t>occurs because</a:t>
              </a:r>
              <a:r>
                <a:rPr lang="en-US" dirty="0" smtClean="0"/>
                <a:t> (</a:t>
              </a:r>
              <a:r>
                <a:rPr lang="en-US" dirty="0"/>
                <a:t>distribution is </a:t>
              </a:r>
              <a:r>
                <a:rPr lang="en-US" dirty="0" err="1" smtClean="0"/>
                <a:t>nonMaxwellian</a:t>
              </a:r>
              <a:r>
                <a:rPr lang="en-US" dirty="0" smtClean="0"/>
                <a:t>          ) </a:t>
              </a:r>
              <a:endParaRPr lang="en-US" dirty="0"/>
            </a:p>
          </p:txBody>
        </p:sp>
        <p:graphicFrame>
          <p:nvGraphicFramePr>
            <p:cNvPr id="532485" name="Object 5"/>
            <p:cNvGraphicFramePr>
              <a:graphicFrameLocks noChangeAspect="1"/>
            </p:cNvGraphicFramePr>
            <p:nvPr/>
          </p:nvGraphicFramePr>
          <p:xfrm>
            <a:off x="3398" y="2060"/>
            <a:ext cx="344" cy="167"/>
          </p:xfrm>
          <a:graphic>
            <a:graphicData uri="http://schemas.openxmlformats.org/presentationml/2006/ole">
              <p:oleObj spid="_x0000_s42000" name="Equation" r:id="rId5" imgW="419100" imgH="203200" progId="">
                <p:embed/>
              </p:oleObj>
            </a:graphicData>
          </a:graphic>
        </p:graphicFrame>
      </p:grpSp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0" y="0"/>
            <a:ext cx="5935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66FF"/>
                </a:solidFill>
                <a:latin typeface="Arial" pitchFamily="-65" charset="0"/>
              </a:rPr>
              <a:t>Molecular transport (Maxwell 1866):</a:t>
            </a:r>
            <a:r>
              <a:rPr lang="en-US" sz="2800">
                <a:latin typeface="Arial" pitchFamily="-65" charset="0"/>
              </a:rPr>
              <a:t> </a:t>
            </a:r>
          </a:p>
        </p:txBody>
      </p:sp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0" y="501650"/>
            <a:ext cx="5561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Random molecular motions yield</a:t>
            </a:r>
          </a:p>
          <a:p>
            <a:r>
              <a:rPr lang="en-US"/>
              <a:t>	– viscosity by the transport of net momentum</a:t>
            </a:r>
          </a:p>
          <a:p>
            <a:r>
              <a:rPr lang="en-US"/>
              <a:t>	– conductivity by the transport of net energy</a:t>
            </a:r>
          </a:p>
          <a:p>
            <a:r>
              <a:rPr lang="en-US"/>
              <a:t>	– diffusion by the transport of molecular identity</a:t>
            </a:r>
          </a:p>
        </p:txBody>
      </p:sp>
      <p:sp>
        <p:nvSpPr>
          <p:cNvPr id="532487" name="Line 7"/>
          <p:cNvSpPr>
            <a:spLocks noChangeShapeType="1"/>
          </p:cNvSpPr>
          <p:nvPr/>
        </p:nvSpPr>
        <p:spPr bwMode="auto">
          <a:xfrm flipV="1">
            <a:off x="327025" y="4764088"/>
            <a:ext cx="3694113" cy="9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88" name="Oval 8"/>
          <p:cNvSpPr>
            <a:spLocks noChangeArrowheads="1"/>
          </p:cNvSpPr>
          <p:nvPr/>
        </p:nvSpPr>
        <p:spPr bwMode="auto">
          <a:xfrm>
            <a:off x="496888" y="4318000"/>
            <a:ext cx="158750" cy="147638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89" name="Oval 9"/>
          <p:cNvSpPr>
            <a:spLocks noChangeArrowheads="1"/>
          </p:cNvSpPr>
          <p:nvPr/>
        </p:nvSpPr>
        <p:spPr bwMode="auto">
          <a:xfrm>
            <a:off x="217488" y="5148263"/>
            <a:ext cx="158750" cy="147637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0" name="Oval 10"/>
          <p:cNvSpPr>
            <a:spLocks noChangeArrowheads="1"/>
          </p:cNvSpPr>
          <p:nvPr/>
        </p:nvSpPr>
        <p:spPr bwMode="auto">
          <a:xfrm>
            <a:off x="336550" y="3786188"/>
            <a:ext cx="158750" cy="147637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1" name="Oval 11"/>
          <p:cNvSpPr>
            <a:spLocks noChangeArrowheads="1"/>
          </p:cNvSpPr>
          <p:nvPr/>
        </p:nvSpPr>
        <p:spPr bwMode="auto">
          <a:xfrm>
            <a:off x="933450" y="4965700"/>
            <a:ext cx="158750" cy="147638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2" name="Oval 12"/>
          <p:cNvSpPr>
            <a:spLocks noChangeArrowheads="1"/>
          </p:cNvSpPr>
          <p:nvPr/>
        </p:nvSpPr>
        <p:spPr bwMode="auto">
          <a:xfrm>
            <a:off x="546100" y="5562600"/>
            <a:ext cx="158750" cy="147638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3" name="Oval 13"/>
          <p:cNvSpPr>
            <a:spLocks noChangeArrowheads="1"/>
          </p:cNvSpPr>
          <p:nvPr/>
        </p:nvSpPr>
        <p:spPr bwMode="auto">
          <a:xfrm>
            <a:off x="1133475" y="4149725"/>
            <a:ext cx="158750" cy="147638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4" name="Line 14"/>
          <p:cNvSpPr>
            <a:spLocks noChangeShapeType="1"/>
          </p:cNvSpPr>
          <p:nvPr/>
        </p:nvSpPr>
        <p:spPr bwMode="auto">
          <a:xfrm flipH="1">
            <a:off x="762000" y="4221163"/>
            <a:ext cx="433388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5" name="Line 15"/>
          <p:cNvSpPr>
            <a:spLocks noChangeShapeType="1"/>
          </p:cNvSpPr>
          <p:nvPr/>
        </p:nvSpPr>
        <p:spPr bwMode="auto">
          <a:xfrm flipH="1">
            <a:off x="119063" y="4384675"/>
            <a:ext cx="45402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6" name="Line 16"/>
          <p:cNvSpPr>
            <a:spLocks noChangeShapeType="1"/>
          </p:cNvSpPr>
          <p:nvPr/>
        </p:nvSpPr>
        <p:spPr bwMode="auto">
          <a:xfrm>
            <a:off x="409575" y="3859213"/>
            <a:ext cx="117475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7" name="Line 17"/>
          <p:cNvSpPr>
            <a:spLocks noChangeShapeType="1"/>
          </p:cNvSpPr>
          <p:nvPr/>
        </p:nvSpPr>
        <p:spPr bwMode="auto">
          <a:xfrm flipH="1" flipV="1">
            <a:off x="542925" y="4689475"/>
            <a:ext cx="465138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8" name="Line 18"/>
          <p:cNvSpPr>
            <a:spLocks noChangeShapeType="1"/>
          </p:cNvSpPr>
          <p:nvPr/>
        </p:nvSpPr>
        <p:spPr bwMode="auto">
          <a:xfrm>
            <a:off x="295275" y="5202238"/>
            <a:ext cx="625475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499" name="Line 19"/>
          <p:cNvSpPr>
            <a:spLocks noChangeShapeType="1"/>
          </p:cNvSpPr>
          <p:nvPr/>
        </p:nvSpPr>
        <p:spPr bwMode="auto">
          <a:xfrm flipH="1">
            <a:off x="519113" y="5629275"/>
            <a:ext cx="9525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00" name="Line 20"/>
          <p:cNvSpPr>
            <a:spLocks noChangeShapeType="1"/>
          </p:cNvSpPr>
          <p:nvPr/>
        </p:nvSpPr>
        <p:spPr bwMode="auto">
          <a:xfrm flipV="1">
            <a:off x="1789113" y="4551363"/>
            <a:ext cx="11112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01" name="Line 21"/>
          <p:cNvSpPr>
            <a:spLocks noChangeShapeType="1"/>
          </p:cNvSpPr>
          <p:nvPr/>
        </p:nvSpPr>
        <p:spPr bwMode="auto">
          <a:xfrm flipV="1">
            <a:off x="1930400" y="45545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502" name="Object 22"/>
          <p:cNvGraphicFramePr>
            <a:graphicFrameLocks noChangeAspect="1"/>
          </p:cNvGraphicFramePr>
          <p:nvPr/>
        </p:nvGraphicFramePr>
        <p:xfrm>
          <a:off x="2111375" y="4279900"/>
          <a:ext cx="1673225" cy="434975"/>
        </p:xfrm>
        <a:graphic>
          <a:graphicData uri="http://schemas.openxmlformats.org/presentationml/2006/ole">
            <p:oleObj spid="_x0000_s41986" name="Equation" r:id="rId6" imgW="1270000" imgH="330200" progId="">
              <p:embed/>
            </p:oleObj>
          </a:graphicData>
        </a:graphic>
      </p:graphicFrame>
      <p:graphicFrame>
        <p:nvGraphicFramePr>
          <p:cNvPr id="532503" name="Object 23"/>
          <p:cNvGraphicFramePr>
            <a:graphicFrameLocks noChangeAspect="1"/>
          </p:cNvGraphicFramePr>
          <p:nvPr/>
        </p:nvGraphicFramePr>
        <p:xfrm>
          <a:off x="2095500" y="4845050"/>
          <a:ext cx="1706563" cy="434975"/>
        </p:xfrm>
        <a:graphic>
          <a:graphicData uri="http://schemas.openxmlformats.org/presentationml/2006/ole">
            <p:oleObj spid="_x0000_s41987" name="Equation" r:id="rId7" imgW="1295400" imgH="330200" progId="">
              <p:embed/>
            </p:oleObj>
          </a:graphicData>
        </a:graphic>
      </p:graphicFrame>
      <p:graphicFrame>
        <p:nvGraphicFramePr>
          <p:cNvPr id="532504" name="Object 24"/>
          <p:cNvGraphicFramePr>
            <a:graphicFrameLocks noChangeAspect="1"/>
          </p:cNvGraphicFramePr>
          <p:nvPr/>
        </p:nvGraphicFramePr>
        <p:xfrm>
          <a:off x="2794000" y="3233738"/>
          <a:ext cx="2546350" cy="950912"/>
        </p:xfrm>
        <a:graphic>
          <a:graphicData uri="http://schemas.openxmlformats.org/presentationml/2006/ole">
            <p:oleObj spid="_x0000_s41988" name="Equation" r:id="rId8" imgW="2006600" imgH="749300" progId="">
              <p:embed/>
            </p:oleObj>
          </a:graphicData>
        </a:graphic>
      </p:graphicFrame>
      <p:sp>
        <p:nvSpPr>
          <p:cNvPr id="532505" name="Text Box 25"/>
          <p:cNvSpPr txBox="1">
            <a:spLocks noChangeArrowheads="1"/>
          </p:cNvSpPr>
          <p:nvPr/>
        </p:nvSpPr>
        <p:spPr bwMode="auto">
          <a:xfrm>
            <a:off x="498475" y="3178175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Assume (lowest order):</a:t>
            </a:r>
            <a:endParaRPr lang="en-US"/>
          </a:p>
        </p:txBody>
      </p:sp>
      <p:graphicFrame>
        <p:nvGraphicFramePr>
          <p:cNvPr id="532506" name="Object 26"/>
          <p:cNvGraphicFramePr>
            <a:graphicFrameLocks noChangeAspect="1"/>
          </p:cNvGraphicFramePr>
          <p:nvPr/>
        </p:nvGraphicFramePr>
        <p:xfrm>
          <a:off x="4424363" y="4237038"/>
          <a:ext cx="266700" cy="387350"/>
        </p:xfrm>
        <a:graphic>
          <a:graphicData uri="http://schemas.openxmlformats.org/presentationml/2006/ole">
            <p:oleObj spid="_x0000_s41989" name="Equation" r:id="rId9" imgW="139700" imgH="203200" progId="">
              <p:embed/>
            </p:oleObj>
          </a:graphicData>
        </a:graphic>
      </p:graphicFrame>
      <p:graphicFrame>
        <p:nvGraphicFramePr>
          <p:cNvPr id="532507" name="Object 27"/>
          <p:cNvGraphicFramePr>
            <a:graphicFrameLocks noChangeAspect="1"/>
          </p:cNvGraphicFramePr>
          <p:nvPr/>
        </p:nvGraphicFramePr>
        <p:xfrm>
          <a:off x="4156075" y="4476750"/>
          <a:ext cx="1635125" cy="544513"/>
        </p:xfrm>
        <a:graphic>
          <a:graphicData uri="http://schemas.openxmlformats.org/presentationml/2006/ole">
            <p:oleObj spid="_x0000_s41990" name="Equation" r:id="rId10" imgW="1181100" imgH="393700" progId="">
              <p:embed/>
            </p:oleObj>
          </a:graphicData>
        </a:graphic>
      </p:graphicFrame>
      <p:sp>
        <p:nvSpPr>
          <p:cNvPr id="532509" name="Line 29"/>
          <p:cNvSpPr>
            <a:spLocks noChangeShapeType="1"/>
          </p:cNvSpPr>
          <p:nvPr/>
        </p:nvSpPr>
        <p:spPr bwMode="auto">
          <a:xfrm flipV="1">
            <a:off x="6910388" y="4513263"/>
            <a:ext cx="11112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0" name="Line 30"/>
          <p:cNvSpPr>
            <a:spLocks noChangeShapeType="1"/>
          </p:cNvSpPr>
          <p:nvPr/>
        </p:nvSpPr>
        <p:spPr bwMode="auto">
          <a:xfrm flipV="1">
            <a:off x="7051675" y="45164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1" name="Line 31"/>
          <p:cNvSpPr>
            <a:spLocks noChangeShapeType="1"/>
          </p:cNvSpPr>
          <p:nvPr/>
        </p:nvSpPr>
        <p:spPr bwMode="auto">
          <a:xfrm>
            <a:off x="6735763" y="47386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2" name="Line 32"/>
          <p:cNvSpPr>
            <a:spLocks noChangeShapeType="1"/>
          </p:cNvSpPr>
          <p:nvPr/>
        </p:nvSpPr>
        <p:spPr bwMode="auto">
          <a:xfrm flipV="1">
            <a:off x="6716713" y="5480050"/>
            <a:ext cx="2266950" cy="9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3" name="Line 33"/>
          <p:cNvSpPr>
            <a:spLocks noChangeShapeType="1"/>
          </p:cNvSpPr>
          <p:nvPr/>
        </p:nvSpPr>
        <p:spPr bwMode="auto">
          <a:xfrm flipV="1">
            <a:off x="6732588" y="3952875"/>
            <a:ext cx="2255837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514" name="Object 34"/>
          <p:cNvGraphicFramePr>
            <a:graphicFrameLocks noChangeAspect="1"/>
          </p:cNvGraphicFramePr>
          <p:nvPr/>
        </p:nvGraphicFramePr>
        <p:xfrm>
          <a:off x="6510338" y="4568825"/>
          <a:ext cx="239712" cy="295275"/>
        </p:xfrm>
        <a:graphic>
          <a:graphicData uri="http://schemas.openxmlformats.org/presentationml/2006/ole">
            <p:oleObj spid="_x0000_s41991" name="Equation" r:id="rId11" imgW="165100" imgH="203200" progId="">
              <p:embed/>
            </p:oleObj>
          </a:graphicData>
        </a:graphic>
      </p:graphicFrame>
      <p:graphicFrame>
        <p:nvGraphicFramePr>
          <p:cNvPr id="532516" name="Object 36"/>
          <p:cNvGraphicFramePr>
            <a:graphicFrameLocks noChangeAspect="1"/>
          </p:cNvGraphicFramePr>
          <p:nvPr/>
        </p:nvGraphicFramePr>
        <p:xfrm>
          <a:off x="5883275" y="3643313"/>
          <a:ext cx="774700" cy="571500"/>
        </p:xfrm>
        <a:graphic>
          <a:graphicData uri="http://schemas.openxmlformats.org/presentationml/2006/ole">
            <p:oleObj spid="_x0000_s41992" name="Equation" r:id="rId12" imgW="533400" imgH="393700" progId="">
              <p:embed/>
            </p:oleObj>
          </a:graphicData>
        </a:graphic>
      </p:graphicFrame>
      <p:graphicFrame>
        <p:nvGraphicFramePr>
          <p:cNvPr id="532517" name="Object 37"/>
          <p:cNvGraphicFramePr>
            <a:graphicFrameLocks noChangeAspect="1"/>
          </p:cNvGraphicFramePr>
          <p:nvPr/>
        </p:nvGraphicFramePr>
        <p:xfrm>
          <a:off x="5895975" y="5189538"/>
          <a:ext cx="774700" cy="571500"/>
        </p:xfrm>
        <a:graphic>
          <a:graphicData uri="http://schemas.openxmlformats.org/presentationml/2006/ole">
            <p:oleObj spid="_x0000_s41993" name="Equation" r:id="rId13" imgW="533400" imgH="393700" progId="">
              <p:embed/>
            </p:oleObj>
          </a:graphicData>
        </a:graphic>
      </p:graphicFrame>
      <p:graphicFrame>
        <p:nvGraphicFramePr>
          <p:cNvPr id="532518" name="Object 38"/>
          <p:cNvGraphicFramePr>
            <a:graphicFrameLocks noChangeAspect="1"/>
          </p:cNvGraphicFramePr>
          <p:nvPr/>
        </p:nvGraphicFramePr>
        <p:xfrm>
          <a:off x="6692900" y="3986213"/>
          <a:ext cx="2324100" cy="495300"/>
        </p:xfrm>
        <a:graphic>
          <a:graphicData uri="http://schemas.openxmlformats.org/presentationml/2006/ole">
            <p:oleObj spid="_x0000_s41994" name="Equation" r:id="rId14" imgW="2324100" imgH="495300" progId="">
              <p:embed/>
            </p:oleObj>
          </a:graphicData>
        </a:graphic>
      </p:graphicFrame>
      <p:graphicFrame>
        <p:nvGraphicFramePr>
          <p:cNvPr id="532519" name="Object 39"/>
          <p:cNvGraphicFramePr>
            <a:graphicFrameLocks noChangeAspect="1"/>
          </p:cNvGraphicFramePr>
          <p:nvPr/>
        </p:nvGraphicFramePr>
        <p:xfrm>
          <a:off x="6708775" y="4932363"/>
          <a:ext cx="2324100" cy="495300"/>
        </p:xfrm>
        <a:graphic>
          <a:graphicData uri="http://schemas.openxmlformats.org/presentationml/2006/ole">
            <p:oleObj spid="_x0000_s41995" name="Equation" r:id="rId15" imgW="2324100" imgH="495300" progId="">
              <p:embed/>
            </p:oleObj>
          </a:graphicData>
        </a:graphic>
      </p:graphicFrame>
      <p:graphicFrame>
        <p:nvGraphicFramePr>
          <p:cNvPr id="532521" name="Object 41"/>
          <p:cNvGraphicFramePr>
            <a:graphicFrameLocks noChangeAspect="1"/>
          </p:cNvGraphicFramePr>
          <p:nvPr/>
        </p:nvGraphicFramePr>
        <p:xfrm>
          <a:off x="6969125" y="5675313"/>
          <a:ext cx="573088" cy="647700"/>
        </p:xfrm>
        <a:graphic>
          <a:graphicData uri="http://schemas.openxmlformats.org/presentationml/2006/ole">
            <p:oleObj spid="_x0000_s41996" name="Equation" r:id="rId16" imgW="292100" imgH="330200" progId="">
              <p:embed/>
            </p:oleObj>
          </a:graphicData>
        </a:graphic>
      </p:graphicFrame>
      <p:graphicFrame>
        <p:nvGraphicFramePr>
          <p:cNvPr id="532522" name="Object 42"/>
          <p:cNvGraphicFramePr>
            <a:graphicFrameLocks noChangeAspect="1"/>
          </p:cNvGraphicFramePr>
          <p:nvPr/>
        </p:nvGraphicFramePr>
        <p:xfrm>
          <a:off x="4791075" y="5851525"/>
          <a:ext cx="2028825" cy="676275"/>
        </p:xfrm>
        <a:graphic>
          <a:graphicData uri="http://schemas.openxmlformats.org/presentationml/2006/ole">
            <p:oleObj spid="_x0000_s41997" name="Equation" r:id="rId17" imgW="1333500" imgH="444500" progId="">
              <p:embed/>
            </p:oleObj>
          </a:graphicData>
        </a:graphic>
      </p:graphicFrame>
      <p:graphicFrame>
        <p:nvGraphicFramePr>
          <p:cNvPr id="532523" name="Object 43"/>
          <p:cNvGraphicFramePr>
            <a:graphicFrameLocks noChangeAspect="1"/>
          </p:cNvGraphicFramePr>
          <p:nvPr/>
        </p:nvGraphicFramePr>
        <p:xfrm>
          <a:off x="2374900" y="5995988"/>
          <a:ext cx="1447800" cy="600075"/>
        </p:xfrm>
        <a:graphic>
          <a:graphicData uri="http://schemas.openxmlformats.org/presentationml/2006/ole">
            <p:oleObj spid="_x0000_s41998" name="Equation" r:id="rId18" imgW="952500" imgH="393700" progId="">
              <p:embed/>
            </p:oleObj>
          </a:graphicData>
        </a:graphic>
      </p:graphicFrame>
      <p:graphicFrame>
        <p:nvGraphicFramePr>
          <p:cNvPr id="532524" name="Object 44"/>
          <p:cNvGraphicFramePr>
            <a:graphicFrameLocks noChangeAspect="1"/>
          </p:cNvGraphicFramePr>
          <p:nvPr/>
        </p:nvGraphicFramePr>
        <p:xfrm>
          <a:off x="4221163" y="6046788"/>
          <a:ext cx="373062" cy="249237"/>
        </p:xfrm>
        <a:graphic>
          <a:graphicData uri="http://schemas.openxmlformats.org/presentationml/2006/ole">
            <p:oleObj spid="_x0000_s41999" name="Equation" r:id="rId19" imgW="190500" imgH="127000" progId="">
              <p:embed/>
            </p:oleObj>
          </a:graphicData>
        </a:graphic>
      </p:graphicFrame>
      <p:sp>
        <p:nvSpPr>
          <p:cNvPr id="532525" name="Rectangle 45"/>
          <p:cNvSpPr>
            <a:spLocks noChangeArrowheads="1"/>
          </p:cNvSpPr>
          <p:nvPr/>
        </p:nvSpPr>
        <p:spPr bwMode="auto">
          <a:xfrm>
            <a:off x="2243138" y="5695950"/>
            <a:ext cx="1830387" cy="962025"/>
          </a:xfrm>
          <a:prstGeom prst="rect">
            <a:avLst/>
          </a:prstGeom>
          <a:noFill/>
          <a:ln w="19050">
            <a:solidFill>
              <a:srgbClr val="D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27" name="Text Box 47"/>
          <p:cNvSpPr txBox="1">
            <a:spLocks noChangeArrowheads="1"/>
          </p:cNvSpPr>
          <p:nvPr/>
        </p:nvSpPr>
        <p:spPr bwMode="auto">
          <a:xfrm>
            <a:off x="2193925" y="56864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Dynamic Viscosity</a:t>
            </a:r>
            <a:endParaRPr lang="en-US"/>
          </a:p>
        </p:txBody>
      </p:sp>
      <p:sp>
        <p:nvSpPr>
          <p:cNvPr id="532529" name="Text Box 49"/>
          <p:cNvSpPr txBox="1">
            <a:spLocks noChangeArrowheads="1"/>
          </p:cNvSpPr>
          <p:nvPr/>
        </p:nvSpPr>
        <p:spPr bwMode="auto">
          <a:xfrm>
            <a:off x="5611813" y="3222625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FF"/>
                </a:solidFill>
                <a:latin typeface="Arial" pitchFamily="-65" charset="0"/>
              </a:rPr>
              <a:t>Transport of x-momentum:</a:t>
            </a:r>
            <a:r>
              <a:rPr lang="en-US">
                <a:latin typeface="Arial" pitchFamily="-65" charset="0"/>
              </a:rPr>
              <a:t> </a:t>
            </a:r>
          </a:p>
        </p:txBody>
      </p:sp>
      <p:pic>
        <p:nvPicPr>
          <p:cNvPr id="45" name="655.mov">
            <a:hlinkClick r:id="" action="ppaction://media"/>
          </p:cNvPr>
          <p:cNvPicPr/>
          <p:nvPr>
            <a:videoFile r:link="rId2"/>
          </p:nvPr>
        </p:nvPicPr>
        <p:blipFill>
          <a:blip r:embed="rId20"/>
          <a:stretch>
            <a:fillRect/>
          </a:stretch>
        </p:blipFill>
        <p:spPr>
          <a:xfrm>
            <a:off x="6087242" y="0"/>
            <a:ext cx="3056758" cy="3179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39" name="Line 15"/>
          <p:cNvSpPr>
            <a:spLocks noChangeShapeType="1"/>
          </p:cNvSpPr>
          <p:nvPr/>
        </p:nvSpPr>
        <p:spPr bwMode="auto">
          <a:xfrm flipV="1">
            <a:off x="5164138" y="1112838"/>
            <a:ext cx="3694112" cy="9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9" name="Rectangle 45"/>
          <p:cNvSpPr>
            <a:spLocks noChangeArrowheads="1"/>
          </p:cNvSpPr>
          <p:nvPr/>
        </p:nvSpPr>
        <p:spPr bwMode="auto">
          <a:xfrm>
            <a:off x="6121400" y="950913"/>
            <a:ext cx="157163" cy="1682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4" name="Text Box 40"/>
          <p:cNvSpPr txBox="1">
            <a:spLocks noChangeArrowheads="1"/>
          </p:cNvSpPr>
          <p:nvPr/>
        </p:nvSpPr>
        <p:spPr bwMode="auto">
          <a:xfrm>
            <a:off x="0" y="143668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The turbulence problem:  </a:t>
            </a:r>
          </a:p>
          <a:p>
            <a:r>
              <a:rPr lang="en-US" dirty="0"/>
              <a:t>	How to determine the velocity fluctuations from knowledge of the large scale flow </a:t>
            </a:r>
          </a:p>
          <a:p>
            <a:r>
              <a:rPr lang="en-US" dirty="0"/>
              <a:t>	(the closure problem).</a:t>
            </a:r>
          </a:p>
          <a:p>
            <a:r>
              <a:rPr lang="en-US" dirty="0"/>
              <a:t>	How to mix – provided by elastic collisions in molecular transport </a:t>
            </a:r>
          </a:p>
          <a:p>
            <a:r>
              <a:rPr lang="en-US" dirty="0"/>
              <a:t>	(understanding the interface between continuum and molecular dynamics)</a:t>
            </a:r>
          </a:p>
        </p:txBody>
      </p:sp>
      <p:sp>
        <p:nvSpPr>
          <p:cNvPr id="538666" name="Rectangle 42"/>
          <p:cNvSpPr>
            <a:spLocks noChangeArrowheads="1"/>
          </p:cNvSpPr>
          <p:nvPr/>
        </p:nvSpPr>
        <p:spPr bwMode="auto">
          <a:xfrm>
            <a:off x="6046788" y="1530350"/>
            <a:ext cx="157162" cy="1682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7" name="Rectangle 43"/>
          <p:cNvSpPr>
            <a:spLocks noChangeArrowheads="1"/>
          </p:cNvSpPr>
          <p:nvPr/>
        </p:nvSpPr>
        <p:spPr bwMode="auto">
          <a:xfrm>
            <a:off x="6346825" y="993775"/>
            <a:ext cx="157163" cy="1682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8" name="Rectangle 44"/>
          <p:cNvSpPr>
            <a:spLocks noChangeArrowheads="1"/>
          </p:cNvSpPr>
          <p:nvPr/>
        </p:nvSpPr>
        <p:spPr bwMode="auto">
          <a:xfrm>
            <a:off x="7451725" y="1147763"/>
            <a:ext cx="157163" cy="1682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70" name="Rectangle 46"/>
          <p:cNvSpPr>
            <a:spLocks noChangeArrowheads="1"/>
          </p:cNvSpPr>
          <p:nvPr/>
        </p:nvSpPr>
        <p:spPr bwMode="auto">
          <a:xfrm>
            <a:off x="7000875" y="1130300"/>
            <a:ext cx="157163" cy="1682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71" name="Rectangle 47"/>
          <p:cNvSpPr>
            <a:spLocks noChangeArrowheads="1"/>
          </p:cNvSpPr>
          <p:nvPr/>
        </p:nvSpPr>
        <p:spPr bwMode="auto">
          <a:xfrm>
            <a:off x="8413750" y="604838"/>
            <a:ext cx="157163" cy="16827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58775" y="3182887"/>
            <a:ext cx="8081963" cy="2308225"/>
            <a:chOff x="226" y="2016"/>
            <a:chExt cx="5091" cy="1454"/>
          </a:xfrm>
        </p:grpSpPr>
        <p:sp>
          <p:nvSpPr>
            <p:cNvPr id="538630" name="Text Box 6"/>
            <p:cNvSpPr txBox="1">
              <a:spLocks noChangeArrowheads="1"/>
            </p:cNvSpPr>
            <p:nvPr/>
          </p:nvSpPr>
          <p:spPr bwMode="auto">
            <a:xfrm>
              <a:off x="226" y="2016"/>
              <a:ext cx="4987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69863" indent="-169863"/>
              <a:r>
                <a:rPr lang="en-US" dirty="0" err="1"/>
                <a:t>Prandtl’s</a:t>
              </a:r>
              <a:r>
                <a:rPr lang="en-US" dirty="0"/>
                <a:t> answer (as quoted by Bradshaw 1974)</a:t>
              </a:r>
            </a:p>
            <a:p>
              <a:pPr marL="169863" indent="-169863">
                <a:buFontTx/>
                <a:buChar char="•"/>
              </a:pPr>
              <a:r>
                <a:rPr lang="en-US" dirty="0"/>
                <a:t>typical values of the fluctuating velocity components are each proportional to           where </a:t>
              </a:r>
              <a:r>
                <a:rPr lang="en-US" i="1" dirty="0" err="1"/>
                <a:t>l</a:t>
              </a:r>
              <a:r>
                <a:rPr lang="en-US" dirty="0"/>
                <a:t> is the mixing length (</a:t>
              </a:r>
              <a:r>
                <a:rPr lang="en-US" i="1" dirty="0" err="1"/>
                <a:t>Mischungsweg</a:t>
              </a:r>
              <a:r>
                <a:rPr lang="en-US" dirty="0"/>
                <a:t>)</a:t>
              </a:r>
              <a:endParaRPr lang="en-US" i="1" dirty="0"/>
            </a:p>
            <a:p>
              <a:pPr marL="169863" indent="-169863">
                <a:buFontTx/>
                <a:buChar char="•"/>
              </a:pPr>
              <a:r>
                <a:rPr lang="en-US" i="1" dirty="0" err="1"/>
                <a:t>l</a:t>
              </a:r>
              <a:r>
                <a:rPr lang="en-US" dirty="0"/>
                <a:t> “may be considered as the diameter of the masses of fluid moving as a whole in each individual case; or again, as the distance traversed by a mass of this type before it becomes blended in with neighboring masses”</a:t>
              </a:r>
            </a:p>
            <a:p>
              <a:pPr marL="169863" indent="-169863">
                <a:buFontTx/>
                <a:buChar char="•"/>
              </a:pPr>
              <a:r>
                <a:rPr lang="en-US" dirty="0"/>
                <a:t> </a:t>
              </a:r>
              <a:r>
                <a:rPr lang="en-US" i="1" dirty="0" err="1"/>
                <a:t>l</a:t>
              </a:r>
              <a:r>
                <a:rPr lang="en-US" dirty="0"/>
                <a:t> is “somewhat similar, as regards effect, to the mean free path in the kinetic theory of gases”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graphicFrame>
          <p:nvGraphicFramePr>
            <p:cNvPr id="538634" name="Object 10"/>
            <p:cNvGraphicFramePr>
              <a:graphicFrameLocks noChangeAspect="1"/>
            </p:cNvGraphicFramePr>
            <p:nvPr/>
          </p:nvGraphicFramePr>
          <p:xfrm>
            <a:off x="4895" y="2246"/>
            <a:ext cx="422" cy="169"/>
          </p:xfrm>
          <a:graphic>
            <a:graphicData uri="http://schemas.openxmlformats.org/presentationml/2006/ole">
              <p:oleObj spid="_x0000_s44037" name="Equation" r:id="rId4" imgW="508000" imgH="203200" progId="">
                <p:embed/>
              </p:oleObj>
            </a:graphicData>
          </a:graphic>
        </p:graphicFrame>
      </p:grpSp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0" y="44450"/>
            <a:ext cx="8651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0066FF"/>
                </a:solidFill>
                <a:latin typeface="Arial" pitchFamily="-65" charset="0"/>
              </a:rPr>
              <a:t>Mixing length theory of turbulent transport (Prandtl 1925):</a:t>
            </a:r>
            <a:r>
              <a:rPr lang="en-US" sz="2800">
                <a:latin typeface="Arial" pitchFamily="-65" charset="0"/>
              </a:rPr>
              <a:t> </a:t>
            </a:r>
          </a:p>
        </p:txBody>
      </p:sp>
      <p:graphicFrame>
        <p:nvGraphicFramePr>
          <p:cNvPr id="538627" name="Object 3"/>
          <p:cNvGraphicFramePr>
            <a:graphicFrameLocks noChangeAspect="1"/>
          </p:cNvGraphicFramePr>
          <p:nvPr/>
        </p:nvGraphicFramePr>
        <p:xfrm>
          <a:off x="204788" y="546100"/>
          <a:ext cx="1933575" cy="801688"/>
        </p:xfrm>
        <a:graphic>
          <a:graphicData uri="http://schemas.openxmlformats.org/presentationml/2006/ole">
            <p:oleObj spid="_x0000_s44034" name="Equation" r:id="rId5" imgW="952500" imgH="393700" progId="">
              <p:embed/>
            </p:oleObj>
          </a:graphicData>
        </a:graphic>
      </p:graphicFrame>
      <p:graphicFrame>
        <p:nvGraphicFramePr>
          <p:cNvPr id="538631" name="Object 7"/>
          <p:cNvGraphicFramePr>
            <a:graphicFrameLocks noChangeAspect="1"/>
          </p:cNvGraphicFramePr>
          <p:nvPr/>
        </p:nvGraphicFramePr>
        <p:xfrm>
          <a:off x="2352675" y="5480050"/>
          <a:ext cx="1795463" cy="869950"/>
        </p:xfrm>
        <a:graphic>
          <a:graphicData uri="http://schemas.openxmlformats.org/presentationml/2006/ole">
            <p:oleObj spid="_x0000_s44035" name="Equation" r:id="rId6" imgW="812800" imgH="393700" progId="">
              <p:embed/>
            </p:oleObj>
          </a:graphicData>
        </a:graphic>
      </p:graphicFrame>
      <p:sp>
        <p:nvSpPr>
          <p:cNvPr id="538632" name="Text Box 8"/>
          <p:cNvSpPr txBox="1">
            <a:spLocks noChangeArrowheads="1"/>
          </p:cNvSpPr>
          <p:nvPr/>
        </p:nvSpPr>
        <p:spPr bwMode="auto">
          <a:xfrm>
            <a:off x="4618038" y="540226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Shear stress: </a:t>
            </a:r>
          </a:p>
        </p:txBody>
      </p:sp>
      <p:graphicFrame>
        <p:nvGraphicFramePr>
          <p:cNvPr id="538633" name="Object 9"/>
          <p:cNvGraphicFramePr>
            <a:graphicFrameLocks noChangeAspect="1"/>
          </p:cNvGraphicFramePr>
          <p:nvPr/>
        </p:nvGraphicFramePr>
        <p:xfrm>
          <a:off x="6007100" y="5372100"/>
          <a:ext cx="2008188" cy="1031875"/>
        </p:xfrm>
        <a:graphic>
          <a:graphicData uri="http://schemas.openxmlformats.org/presentationml/2006/ole">
            <p:oleObj spid="_x0000_s44036" name="Equation" r:id="rId7" imgW="889000" imgH="457200" progId="">
              <p:embed/>
            </p:oleObj>
          </a:graphicData>
        </a:graphic>
      </p:graphicFrame>
      <p:sp>
        <p:nvSpPr>
          <p:cNvPr id="538637" name="Text Box 13"/>
          <p:cNvSpPr txBox="1">
            <a:spLocks noChangeArrowheads="1"/>
          </p:cNvSpPr>
          <p:nvPr/>
        </p:nvSpPr>
        <p:spPr bwMode="auto">
          <a:xfrm>
            <a:off x="357188" y="54292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Turbulent viscosity: </a:t>
            </a:r>
          </a:p>
        </p:txBody>
      </p:sp>
      <p:sp>
        <p:nvSpPr>
          <p:cNvPr id="538646" name="Line 22"/>
          <p:cNvSpPr>
            <a:spLocks noChangeShapeType="1"/>
          </p:cNvSpPr>
          <p:nvPr/>
        </p:nvSpPr>
        <p:spPr bwMode="auto">
          <a:xfrm flipH="1">
            <a:off x="6477000" y="706438"/>
            <a:ext cx="433388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47" name="Line 23"/>
          <p:cNvSpPr>
            <a:spLocks noChangeShapeType="1"/>
          </p:cNvSpPr>
          <p:nvPr/>
        </p:nvSpPr>
        <p:spPr bwMode="auto">
          <a:xfrm>
            <a:off x="7177088" y="987425"/>
            <a:ext cx="287337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48" name="Line 24"/>
          <p:cNvSpPr>
            <a:spLocks noChangeShapeType="1"/>
          </p:cNvSpPr>
          <p:nvPr/>
        </p:nvSpPr>
        <p:spPr bwMode="auto">
          <a:xfrm>
            <a:off x="6019800" y="820738"/>
            <a:ext cx="117475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49" name="Line 25"/>
          <p:cNvSpPr>
            <a:spLocks noChangeShapeType="1"/>
          </p:cNvSpPr>
          <p:nvPr/>
        </p:nvSpPr>
        <p:spPr bwMode="auto">
          <a:xfrm flipH="1" flipV="1">
            <a:off x="7146925" y="1208088"/>
            <a:ext cx="465138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50" name="Line 26"/>
          <p:cNvSpPr>
            <a:spLocks noChangeShapeType="1"/>
          </p:cNvSpPr>
          <p:nvPr/>
        </p:nvSpPr>
        <p:spPr bwMode="auto">
          <a:xfrm flipV="1">
            <a:off x="7842250" y="671513"/>
            <a:ext cx="561975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51" name="Line 27"/>
          <p:cNvSpPr>
            <a:spLocks noChangeShapeType="1"/>
          </p:cNvSpPr>
          <p:nvPr/>
        </p:nvSpPr>
        <p:spPr bwMode="auto">
          <a:xfrm flipH="1">
            <a:off x="6192838" y="1363663"/>
            <a:ext cx="328612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53" name="Rectangle 29"/>
          <p:cNvSpPr>
            <a:spLocks noChangeArrowheads="1"/>
          </p:cNvSpPr>
          <p:nvPr/>
        </p:nvSpPr>
        <p:spPr bwMode="auto">
          <a:xfrm>
            <a:off x="5916613" y="720725"/>
            <a:ext cx="157162" cy="1682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59" name="Rectangle 35"/>
          <p:cNvSpPr>
            <a:spLocks noChangeArrowheads="1"/>
          </p:cNvSpPr>
          <p:nvPr/>
        </p:nvSpPr>
        <p:spPr bwMode="auto">
          <a:xfrm>
            <a:off x="6470650" y="1274763"/>
            <a:ext cx="157163" cy="1682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0" name="Rectangle 36"/>
          <p:cNvSpPr>
            <a:spLocks noChangeArrowheads="1"/>
          </p:cNvSpPr>
          <p:nvPr/>
        </p:nvSpPr>
        <p:spPr bwMode="auto">
          <a:xfrm>
            <a:off x="6845300" y="612775"/>
            <a:ext cx="157163" cy="1682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1" name="Rectangle 37"/>
          <p:cNvSpPr>
            <a:spLocks noChangeArrowheads="1"/>
          </p:cNvSpPr>
          <p:nvPr/>
        </p:nvSpPr>
        <p:spPr bwMode="auto">
          <a:xfrm>
            <a:off x="7135813" y="860425"/>
            <a:ext cx="157162" cy="1682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2" name="Rectangle 38"/>
          <p:cNvSpPr>
            <a:spLocks noChangeArrowheads="1"/>
          </p:cNvSpPr>
          <p:nvPr/>
        </p:nvSpPr>
        <p:spPr bwMode="auto">
          <a:xfrm>
            <a:off x="7785100" y="822325"/>
            <a:ext cx="157163" cy="1682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8663" name="Rectangle 39"/>
          <p:cNvSpPr>
            <a:spLocks noChangeArrowheads="1"/>
          </p:cNvSpPr>
          <p:nvPr/>
        </p:nvSpPr>
        <p:spPr bwMode="auto">
          <a:xfrm>
            <a:off x="7504113" y="1471613"/>
            <a:ext cx="157162" cy="1682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2890351"/>
            <a:ext cx="37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  <a:latin typeface="Arial"/>
                <a:cs typeface="Arial"/>
              </a:rPr>
              <a:t>Two meanings of the mixing length</a:t>
            </a:r>
            <a:endParaRPr lang="en-US" dirty="0">
              <a:solidFill>
                <a:srgbClr val="800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585788" y="555625"/>
            <a:ext cx="83454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65" charset="0"/>
              <a:buAutoNum type="arabicPeriod"/>
            </a:pPr>
            <a:r>
              <a:rPr lang="en-US"/>
              <a:t>If turbulent motions were strictly random, turbulent viscosity would be proportional the average magnitude of the velocity perturbations</a:t>
            </a:r>
          </a:p>
          <a:p>
            <a:pPr marL="457200" indent="-457200">
              <a:buFont typeface="Arial" pitchFamily="-65" charset="0"/>
              <a:buNone/>
            </a:pPr>
            <a:r>
              <a:rPr lang="en-US"/>
              <a:t>		–  It is the coherent motions that are key, phase relations are critical</a:t>
            </a:r>
          </a:p>
          <a:p>
            <a:pPr marL="457200" indent="-457200">
              <a:buFont typeface="Arial" pitchFamily="-65" charset="0"/>
              <a:buNone/>
            </a:pPr>
            <a:endParaRPr lang="en-US"/>
          </a:p>
          <a:p>
            <a:pPr marL="457200" indent="-457200">
              <a:buFont typeface="Arial" pitchFamily="-65" charset="0"/>
              <a:buAutoNum type="arabicPeriod" startAt="2"/>
            </a:pPr>
            <a:r>
              <a:rPr lang="en-US"/>
              <a:t>Turbulent transport requires a “mixing length” – turbulent mean free path</a:t>
            </a:r>
          </a:p>
          <a:p>
            <a:pPr marL="914400" lvl="1" indent="-457200">
              <a:buFont typeface="Arial" pitchFamily="-65" charset="0"/>
              <a:buNone/>
            </a:pPr>
            <a:r>
              <a:rPr lang="en-US"/>
              <a:t>	–  Must understand the interface between continuum and molecular dynamics  </a:t>
            </a:r>
          </a:p>
          <a:p>
            <a:pPr marL="914400" lvl="1" indent="-457200">
              <a:buFont typeface="Arial" pitchFamily="-65" charset="0"/>
              <a:buNone/>
            </a:pPr>
            <a:r>
              <a:rPr lang="en-US"/>
              <a:t>	    to understand where in the flow the transported quantity is deposited</a:t>
            </a:r>
          </a:p>
        </p:txBody>
      </p:sp>
      <p:sp>
        <p:nvSpPr>
          <p:cNvPr id="540676" name="Line 4"/>
          <p:cNvSpPr>
            <a:spLocks noChangeShapeType="1"/>
          </p:cNvSpPr>
          <p:nvPr/>
        </p:nvSpPr>
        <p:spPr bwMode="auto">
          <a:xfrm>
            <a:off x="150813" y="2743200"/>
            <a:ext cx="98425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63500" y="2894013"/>
            <a:ext cx="861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pitchFamily="-65" charset="0"/>
              </a:rPr>
              <a:t>Formulate a statistical description of turbulent coherent structures, Lagrangian dynamics in their presence, and mixing between parcels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82613" y="3994150"/>
            <a:ext cx="7410450" cy="1989138"/>
            <a:chOff x="582613" y="3994150"/>
            <a:chExt cx="7410450" cy="1989138"/>
          </a:xfrm>
        </p:grpSpPr>
        <p:sp>
          <p:nvSpPr>
            <p:cNvPr id="540708" name="Rectangle 36" descr="Dark upward diagonal"/>
            <p:cNvSpPr>
              <a:spLocks noChangeArrowheads="1"/>
            </p:cNvSpPr>
            <p:nvPr/>
          </p:nvSpPr>
          <p:spPr bwMode="auto">
            <a:xfrm rot="5400000">
              <a:off x="3391694" y="4536281"/>
              <a:ext cx="1184275" cy="519113"/>
            </a:xfrm>
            <a:prstGeom prst="rect">
              <a:avLst/>
            </a:prstGeom>
            <a:pattFill prst="dkUpDiag">
              <a:fgClr>
                <a:srgbClr val="0066FF"/>
              </a:fgClr>
              <a:bgClr>
                <a:srgbClr val="FF00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705" name="Rectangle 33"/>
            <p:cNvSpPr>
              <a:spLocks noChangeArrowheads="1"/>
            </p:cNvSpPr>
            <p:nvPr/>
          </p:nvSpPr>
          <p:spPr bwMode="auto">
            <a:xfrm>
              <a:off x="6808788" y="4283075"/>
              <a:ext cx="1184275" cy="51911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704" name="Rectangle 32"/>
            <p:cNvSpPr>
              <a:spLocks noChangeArrowheads="1"/>
            </p:cNvSpPr>
            <p:nvPr/>
          </p:nvSpPr>
          <p:spPr bwMode="auto">
            <a:xfrm>
              <a:off x="582613" y="4183063"/>
              <a:ext cx="1184275" cy="519112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2" name="Group 31"/>
            <p:cNvGrpSpPr>
              <a:grpSpLocks/>
            </p:cNvGrpSpPr>
            <p:nvPr/>
          </p:nvGrpSpPr>
          <p:grpSpPr bwMode="auto">
            <a:xfrm rot="3351493">
              <a:off x="5714206" y="3990182"/>
              <a:ext cx="1116013" cy="2146300"/>
              <a:chOff x="3452" y="2573"/>
              <a:chExt cx="1243" cy="1253"/>
            </a:xfrm>
          </p:grpSpPr>
          <p:sp>
            <p:nvSpPr>
              <p:cNvPr id="540679" name="Freeform 7"/>
              <p:cNvSpPr>
                <a:spLocks/>
              </p:cNvSpPr>
              <p:nvPr/>
            </p:nvSpPr>
            <p:spPr bwMode="auto">
              <a:xfrm flipH="1">
                <a:off x="3468" y="2573"/>
                <a:ext cx="1181" cy="1167"/>
              </a:xfrm>
              <a:custGeom>
                <a:avLst/>
                <a:gdLst/>
                <a:ahLst/>
                <a:cxnLst>
                  <a:cxn ang="0">
                    <a:pos x="0" y="1167"/>
                  </a:cxn>
                  <a:cxn ang="0">
                    <a:pos x="233" y="1087"/>
                  </a:cxn>
                  <a:cxn ang="0">
                    <a:pos x="393" y="880"/>
                  </a:cxn>
                  <a:cxn ang="0">
                    <a:pos x="493" y="633"/>
                  </a:cxn>
                  <a:cxn ang="0">
                    <a:pos x="807" y="573"/>
                  </a:cxn>
                  <a:cxn ang="0">
                    <a:pos x="1127" y="380"/>
                  </a:cxn>
                  <a:cxn ang="0">
                    <a:pos x="1133" y="180"/>
                  </a:cxn>
                  <a:cxn ang="0">
                    <a:pos x="1007" y="0"/>
                  </a:cxn>
                </a:cxnLst>
                <a:rect l="0" t="0" r="r" b="b"/>
                <a:pathLst>
                  <a:path w="1181" h="1167">
                    <a:moveTo>
                      <a:pt x="0" y="1167"/>
                    </a:moveTo>
                    <a:cubicBezTo>
                      <a:pt x="84" y="1151"/>
                      <a:pt x="168" y="1135"/>
                      <a:pt x="233" y="1087"/>
                    </a:cubicBezTo>
                    <a:cubicBezTo>
                      <a:pt x="298" y="1039"/>
                      <a:pt x="350" y="956"/>
                      <a:pt x="393" y="880"/>
                    </a:cubicBezTo>
                    <a:cubicBezTo>
                      <a:pt x="436" y="804"/>
                      <a:pt x="424" y="684"/>
                      <a:pt x="493" y="633"/>
                    </a:cubicBezTo>
                    <a:cubicBezTo>
                      <a:pt x="562" y="582"/>
                      <a:pt x="701" y="615"/>
                      <a:pt x="807" y="573"/>
                    </a:cubicBezTo>
                    <a:cubicBezTo>
                      <a:pt x="913" y="531"/>
                      <a:pt x="1073" y="445"/>
                      <a:pt x="1127" y="380"/>
                    </a:cubicBezTo>
                    <a:cubicBezTo>
                      <a:pt x="1181" y="315"/>
                      <a:pt x="1153" y="243"/>
                      <a:pt x="1133" y="180"/>
                    </a:cubicBezTo>
                    <a:cubicBezTo>
                      <a:pt x="1113" y="117"/>
                      <a:pt x="1028" y="30"/>
                      <a:pt x="1007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0680" name="Freeform 8"/>
              <p:cNvSpPr>
                <a:spLocks/>
              </p:cNvSpPr>
              <p:nvPr/>
            </p:nvSpPr>
            <p:spPr bwMode="auto">
              <a:xfrm flipH="1">
                <a:off x="3452" y="2656"/>
                <a:ext cx="1181" cy="1167"/>
              </a:xfrm>
              <a:custGeom>
                <a:avLst/>
                <a:gdLst/>
                <a:ahLst/>
                <a:cxnLst>
                  <a:cxn ang="0">
                    <a:pos x="0" y="1167"/>
                  </a:cxn>
                  <a:cxn ang="0">
                    <a:pos x="233" y="1087"/>
                  </a:cxn>
                  <a:cxn ang="0">
                    <a:pos x="393" y="880"/>
                  </a:cxn>
                  <a:cxn ang="0">
                    <a:pos x="493" y="633"/>
                  </a:cxn>
                  <a:cxn ang="0">
                    <a:pos x="807" y="573"/>
                  </a:cxn>
                  <a:cxn ang="0">
                    <a:pos x="1127" y="380"/>
                  </a:cxn>
                  <a:cxn ang="0">
                    <a:pos x="1133" y="180"/>
                  </a:cxn>
                  <a:cxn ang="0">
                    <a:pos x="1007" y="0"/>
                  </a:cxn>
                </a:cxnLst>
                <a:rect l="0" t="0" r="r" b="b"/>
                <a:pathLst>
                  <a:path w="1181" h="1167">
                    <a:moveTo>
                      <a:pt x="0" y="1167"/>
                    </a:moveTo>
                    <a:cubicBezTo>
                      <a:pt x="84" y="1151"/>
                      <a:pt x="168" y="1135"/>
                      <a:pt x="233" y="1087"/>
                    </a:cubicBezTo>
                    <a:cubicBezTo>
                      <a:pt x="298" y="1039"/>
                      <a:pt x="350" y="956"/>
                      <a:pt x="393" y="880"/>
                    </a:cubicBezTo>
                    <a:cubicBezTo>
                      <a:pt x="436" y="804"/>
                      <a:pt x="424" y="684"/>
                      <a:pt x="493" y="633"/>
                    </a:cubicBezTo>
                    <a:cubicBezTo>
                      <a:pt x="562" y="582"/>
                      <a:pt x="701" y="615"/>
                      <a:pt x="807" y="573"/>
                    </a:cubicBezTo>
                    <a:cubicBezTo>
                      <a:pt x="913" y="531"/>
                      <a:pt x="1073" y="445"/>
                      <a:pt x="1127" y="380"/>
                    </a:cubicBezTo>
                    <a:cubicBezTo>
                      <a:pt x="1181" y="315"/>
                      <a:pt x="1153" y="243"/>
                      <a:pt x="1133" y="180"/>
                    </a:cubicBezTo>
                    <a:cubicBezTo>
                      <a:pt x="1113" y="117"/>
                      <a:pt x="1028" y="30"/>
                      <a:pt x="1007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0681" name="Oval 9"/>
              <p:cNvSpPr>
                <a:spLocks noChangeArrowheads="1"/>
              </p:cNvSpPr>
              <p:nvPr/>
            </p:nvSpPr>
            <p:spPr bwMode="auto">
              <a:xfrm flipH="1">
                <a:off x="4629" y="3746"/>
                <a:ext cx="66" cy="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0682" name="Oval 10"/>
              <p:cNvSpPr>
                <a:spLocks noChangeArrowheads="1"/>
              </p:cNvSpPr>
              <p:nvPr/>
            </p:nvSpPr>
            <p:spPr bwMode="auto">
              <a:xfrm flipH="1">
                <a:off x="3614" y="2582"/>
                <a:ext cx="66" cy="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0683" name="Freeform 11"/>
              <p:cNvSpPr>
                <a:spLocks/>
              </p:cNvSpPr>
              <p:nvPr/>
            </p:nvSpPr>
            <p:spPr bwMode="auto">
              <a:xfrm flipH="1">
                <a:off x="3498" y="2639"/>
                <a:ext cx="1168" cy="1160"/>
              </a:xfrm>
              <a:custGeom>
                <a:avLst/>
                <a:gdLst/>
                <a:ahLst/>
                <a:cxnLst>
                  <a:cxn ang="0">
                    <a:pos x="0" y="1167"/>
                  </a:cxn>
                  <a:cxn ang="0">
                    <a:pos x="233" y="1087"/>
                  </a:cxn>
                  <a:cxn ang="0">
                    <a:pos x="393" y="880"/>
                  </a:cxn>
                  <a:cxn ang="0">
                    <a:pos x="493" y="633"/>
                  </a:cxn>
                  <a:cxn ang="0">
                    <a:pos x="807" y="573"/>
                  </a:cxn>
                  <a:cxn ang="0">
                    <a:pos x="1127" y="380"/>
                  </a:cxn>
                  <a:cxn ang="0">
                    <a:pos x="1133" y="180"/>
                  </a:cxn>
                  <a:cxn ang="0">
                    <a:pos x="1007" y="0"/>
                  </a:cxn>
                </a:cxnLst>
                <a:rect l="0" t="0" r="r" b="b"/>
                <a:pathLst>
                  <a:path w="1181" h="1167">
                    <a:moveTo>
                      <a:pt x="0" y="1167"/>
                    </a:moveTo>
                    <a:cubicBezTo>
                      <a:pt x="84" y="1151"/>
                      <a:pt x="168" y="1135"/>
                      <a:pt x="233" y="1087"/>
                    </a:cubicBezTo>
                    <a:cubicBezTo>
                      <a:pt x="298" y="1039"/>
                      <a:pt x="350" y="956"/>
                      <a:pt x="393" y="880"/>
                    </a:cubicBezTo>
                    <a:cubicBezTo>
                      <a:pt x="436" y="804"/>
                      <a:pt x="424" y="684"/>
                      <a:pt x="493" y="633"/>
                    </a:cubicBezTo>
                    <a:cubicBezTo>
                      <a:pt x="562" y="582"/>
                      <a:pt x="701" y="615"/>
                      <a:pt x="807" y="573"/>
                    </a:cubicBezTo>
                    <a:cubicBezTo>
                      <a:pt x="913" y="531"/>
                      <a:pt x="1073" y="445"/>
                      <a:pt x="1127" y="380"/>
                    </a:cubicBezTo>
                    <a:cubicBezTo>
                      <a:pt x="1181" y="315"/>
                      <a:pt x="1153" y="243"/>
                      <a:pt x="1133" y="180"/>
                    </a:cubicBezTo>
                    <a:cubicBezTo>
                      <a:pt x="1113" y="117"/>
                      <a:pt x="1028" y="30"/>
                      <a:pt x="1007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40684" name="Freeform 12"/>
            <p:cNvSpPr>
              <a:spLocks/>
            </p:cNvSpPr>
            <p:nvPr/>
          </p:nvSpPr>
          <p:spPr bwMode="auto">
            <a:xfrm flipH="1">
              <a:off x="4205288" y="4670425"/>
              <a:ext cx="2851150" cy="657225"/>
            </a:xfrm>
            <a:custGeom>
              <a:avLst/>
              <a:gdLst/>
              <a:ahLst/>
              <a:cxnLst>
                <a:cxn ang="0">
                  <a:pos x="49" y="51"/>
                </a:cxn>
                <a:cxn ang="0">
                  <a:pos x="2" y="244"/>
                </a:cxn>
                <a:cxn ang="0">
                  <a:pos x="62" y="391"/>
                </a:cxn>
                <a:cxn ang="0">
                  <a:pos x="296" y="524"/>
                </a:cxn>
                <a:cxn ang="0">
                  <a:pos x="542" y="451"/>
                </a:cxn>
                <a:cxn ang="0">
                  <a:pos x="562" y="117"/>
                </a:cxn>
                <a:cxn ang="0">
                  <a:pos x="469" y="11"/>
                </a:cxn>
                <a:cxn ang="0">
                  <a:pos x="316" y="51"/>
                </a:cxn>
                <a:cxn ang="0">
                  <a:pos x="322" y="177"/>
                </a:cxn>
                <a:cxn ang="0">
                  <a:pos x="422" y="344"/>
                </a:cxn>
                <a:cxn ang="0">
                  <a:pos x="676" y="397"/>
                </a:cxn>
                <a:cxn ang="0">
                  <a:pos x="1136" y="244"/>
                </a:cxn>
                <a:cxn ang="0">
                  <a:pos x="1369" y="131"/>
                </a:cxn>
              </a:cxnLst>
              <a:rect l="0" t="0" r="r" b="b"/>
              <a:pathLst>
                <a:path w="1369" h="534">
                  <a:moveTo>
                    <a:pt x="49" y="51"/>
                  </a:moveTo>
                  <a:cubicBezTo>
                    <a:pt x="24" y="119"/>
                    <a:pt x="0" y="187"/>
                    <a:pt x="2" y="244"/>
                  </a:cubicBezTo>
                  <a:cubicBezTo>
                    <a:pt x="4" y="301"/>
                    <a:pt x="13" y="344"/>
                    <a:pt x="62" y="391"/>
                  </a:cubicBezTo>
                  <a:cubicBezTo>
                    <a:pt x="111" y="438"/>
                    <a:pt x="216" y="514"/>
                    <a:pt x="296" y="524"/>
                  </a:cubicBezTo>
                  <a:cubicBezTo>
                    <a:pt x="376" y="534"/>
                    <a:pt x="498" y="519"/>
                    <a:pt x="542" y="451"/>
                  </a:cubicBezTo>
                  <a:cubicBezTo>
                    <a:pt x="586" y="383"/>
                    <a:pt x="574" y="190"/>
                    <a:pt x="562" y="117"/>
                  </a:cubicBezTo>
                  <a:cubicBezTo>
                    <a:pt x="550" y="44"/>
                    <a:pt x="510" y="22"/>
                    <a:pt x="469" y="11"/>
                  </a:cubicBezTo>
                  <a:cubicBezTo>
                    <a:pt x="428" y="0"/>
                    <a:pt x="340" y="23"/>
                    <a:pt x="316" y="51"/>
                  </a:cubicBezTo>
                  <a:cubicBezTo>
                    <a:pt x="292" y="79"/>
                    <a:pt x="304" y="128"/>
                    <a:pt x="322" y="177"/>
                  </a:cubicBezTo>
                  <a:cubicBezTo>
                    <a:pt x="340" y="226"/>
                    <a:pt x="363" y="307"/>
                    <a:pt x="422" y="344"/>
                  </a:cubicBezTo>
                  <a:cubicBezTo>
                    <a:pt x="481" y="381"/>
                    <a:pt x="557" y="414"/>
                    <a:pt x="676" y="397"/>
                  </a:cubicBezTo>
                  <a:cubicBezTo>
                    <a:pt x="795" y="380"/>
                    <a:pt x="1021" y="288"/>
                    <a:pt x="1136" y="244"/>
                  </a:cubicBezTo>
                  <a:cubicBezTo>
                    <a:pt x="1251" y="200"/>
                    <a:pt x="1330" y="150"/>
                    <a:pt x="1369" y="13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686" name="Rectangle 14"/>
            <p:cNvSpPr>
              <a:spLocks noChangeArrowheads="1"/>
            </p:cNvSpPr>
            <p:nvPr/>
          </p:nvSpPr>
          <p:spPr bwMode="auto">
            <a:xfrm flipH="1">
              <a:off x="6805613" y="4627563"/>
              <a:ext cx="157162" cy="16827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695" name="Freeform 23"/>
            <p:cNvSpPr>
              <a:spLocks/>
            </p:cNvSpPr>
            <p:nvPr/>
          </p:nvSpPr>
          <p:spPr bwMode="auto">
            <a:xfrm>
              <a:off x="1168400" y="3994150"/>
              <a:ext cx="1874838" cy="1852613"/>
            </a:xfrm>
            <a:custGeom>
              <a:avLst/>
              <a:gdLst/>
              <a:ahLst/>
              <a:cxnLst>
                <a:cxn ang="0">
                  <a:pos x="0" y="1167"/>
                </a:cxn>
                <a:cxn ang="0">
                  <a:pos x="233" y="1087"/>
                </a:cxn>
                <a:cxn ang="0">
                  <a:pos x="393" y="880"/>
                </a:cxn>
                <a:cxn ang="0">
                  <a:pos x="493" y="633"/>
                </a:cxn>
                <a:cxn ang="0">
                  <a:pos x="807" y="573"/>
                </a:cxn>
                <a:cxn ang="0">
                  <a:pos x="1127" y="380"/>
                </a:cxn>
                <a:cxn ang="0">
                  <a:pos x="1133" y="180"/>
                </a:cxn>
                <a:cxn ang="0">
                  <a:pos x="1007" y="0"/>
                </a:cxn>
              </a:cxnLst>
              <a:rect l="0" t="0" r="r" b="b"/>
              <a:pathLst>
                <a:path w="1181" h="1167">
                  <a:moveTo>
                    <a:pt x="0" y="1167"/>
                  </a:moveTo>
                  <a:cubicBezTo>
                    <a:pt x="84" y="1151"/>
                    <a:pt x="168" y="1135"/>
                    <a:pt x="233" y="1087"/>
                  </a:cubicBezTo>
                  <a:cubicBezTo>
                    <a:pt x="298" y="1039"/>
                    <a:pt x="350" y="956"/>
                    <a:pt x="393" y="880"/>
                  </a:cubicBezTo>
                  <a:cubicBezTo>
                    <a:pt x="436" y="804"/>
                    <a:pt x="424" y="684"/>
                    <a:pt x="493" y="633"/>
                  </a:cubicBezTo>
                  <a:cubicBezTo>
                    <a:pt x="562" y="582"/>
                    <a:pt x="701" y="615"/>
                    <a:pt x="807" y="573"/>
                  </a:cubicBezTo>
                  <a:cubicBezTo>
                    <a:pt x="913" y="531"/>
                    <a:pt x="1073" y="445"/>
                    <a:pt x="1127" y="380"/>
                  </a:cubicBezTo>
                  <a:cubicBezTo>
                    <a:pt x="1181" y="315"/>
                    <a:pt x="1153" y="243"/>
                    <a:pt x="1133" y="180"/>
                  </a:cubicBezTo>
                  <a:cubicBezTo>
                    <a:pt x="1113" y="117"/>
                    <a:pt x="1028" y="30"/>
                    <a:pt x="100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696" name="Freeform 24"/>
            <p:cNvSpPr>
              <a:spLocks/>
            </p:cNvSpPr>
            <p:nvPr/>
          </p:nvSpPr>
          <p:spPr bwMode="auto">
            <a:xfrm>
              <a:off x="1193800" y="4125913"/>
              <a:ext cx="1874838" cy="1852612"/>
            </a:xfrm>
            <a:custGeom>
              <a:avLst/>
              <a:gdLst/>
              <a:ahLst/>
              <a:cxnLst>
                <a:cxn ang="0">
                  <a:pos x="0" y="1167"/>
                </a:cxn>
                <a:cxn ang="0">
                  <a:pos x="233" y="1087"/>
                </a:cxn>
                <a:cxn ang="0">
                  <a:pos x="393" y="880"/>
                </a:cxn>
                <a:cxn ang="0">
                  <a:pos x="493" y="633"/>
                </a:cxn>
                <a:cxn ang="0">
                  <a:pos x="807" y="573"/>
                </a:cxn>
                <a:cxn ang="0">
                  <a:pos x="1127" y="380"/>
                </a:cxn>
                <a:cxn ang="0">
                  <a:pos x="1133" y="180"/>
                </a:cxn>
                <a:cxn ang="0">
                  <a:pos x="1007" y="0"/>
                </a:cxn>
              </a:cxnLst>
              <a:rect l="0" t="0" r="r" b="b"/>
              <a:pathLst>
                <a:path w="1181" h="1167">
                  <a:moveTo>
                    <a:pt x="0" y="1167"/>
                  </a:moveTo>
                  <a:cubicBezTo>
                    <a:pt x="84" y="1151"/>
                    <a:pt x="168" y="1135"/>
                    <a:pt x="233" y="1087"/>
                  </a:cubicBezTo>
                  <a:cubicBezTo>
                    <a:pt x="298" y="1039"/>
                    <a:pt x="350" y="956"/>
                    <a:pt x="393" y="880"/>
                  </a:cubicBezTo>
                  <a:cubicBezTo>
                    <a:pt x="436" y="804"/>
                    <a:pt x="424" y="684"/>
                    <a:pt x="493" y="633"/>
                  </a:cubicBezTo>
                  <a:cubicBezTo>
                    <a:pt x="562" y="582"/>
                    <a:pt x="701" y="615"/>
                    <a:pt x="807" y="573"/>
                  </a:cubicBezTo>
                  <a:cubicBezTo>
                    <a:pt x="913" y="531"/>
                    <a:pt x="1073" y="445"/>
                    <a:pt x="1127" y="380"/>
                  </a:cubicBezTo>
                  <a:cubicBezTo>
                    <a:pt x="1181" y="315"/>
                    <a:pt x="1153" y="243"/>
                    <a:pt x="1133" y="180"/>
                  </a:cubicBezTo>
                  <a:cubicBezTo>
                    <a:pt x="1113" y="117"/>
                    <a:pt x="1028" y="30"/>
                    <a:pt x="100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697" name="Oval 25"/>
            <p:cNvSpPr>
              <a:spLocks noChangeArrowheads="1"/>
            </p:cNvSpPr>
            <p:nvPr/>
          </p:nvSpPr>
          <p:spPr bwMode="auto">
            <a:xfrm>
              <a:off x="1095375" y="5856288"/>
              <a:ext cx="104775" cy="127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698" name="Oval 26"/>
            <p:cNvSpPr>
              <a:spLocks noChangeArrowheads="1"/>
            </p:cNvSpPr>
            <p:nvPr/>
          </p:nvSpPr>
          <p:spPr bwMode="auto">
            <a:xfrm>
              <a:off x="2706688" y="4008438"/>
              <a:ext cx="104775" cy="127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699" name="Freeform 27"/>
            <p:cNvSpPr>
              <a:spLocks/>
            </p:cNvSpPr>
            <p:nvPr/>
          </p:nvSpPr>
          <p:spPr bwMode="auto">
            <a:xfrm>
              <a:off x="1141413" y="4098925"/>
              <a:ext cx="1854200" cy="1841500"/>
            </a:xfrm>
            <a:custGeom>
              <a:avLst/>
              <a:gdLst/>
              <a:ahLst/>
              <a:cxnLst>
                <a:cxn ang="0">
                  <a:pos x="0" y="1167"/>
                </a:cxn>
                <a:cxn ang="0">
                  <a:pos x="233" y="1087"/>
                </a:cxn>
                <a:cxn ang="0">
                  <a:pos x="393" y="880"/>
                </a:cxn>
                <a:cxn ang="0">
                  <a:pos x="493" y="633"/>
                </a:cxn>
                <a:cxn ang="0">
                  <a:pos x="807" y="573"/>
                </a:cxn>
                <a:cxn ang="0">
                  <a:pos x="1127" y="380"/>
                </a:cxn>
                <a:cxn ang="0">
                  <a:pos x="1133" y="180"/>
                </a:cxn>
                <a:cxn ang="0">
                  <a:pos x="1007" y="0"/>
                </a:cxn>
              </a:cxnLst>
              <a:rect l="0" t="0" r="r" b="b"/>
              <a:pathLst>
                <a:path w="1181" h="1167">
                  <a:moveTo>
                    <a:pt x="0" y="1167"/>
                  </a:moveTo>
                  <a:cubicBezTo>
                    <a:pt x="84" y="1151"/>
                    <a:pt x="168" y="1135"/>
                    <a:pt x="233" y="1087"/>
                  </a:cubicBezTo>
                  <a:cubicBezTo>
                    <a:pt x="298" y="1039"/>
                    <a:pt x="350" y="956"/>
                    <a:pt x="393" y="880"/>
                  </a:cubicBezTo>
                  <a:cubicBezTo>
                    <a:pt x="436" y="804"/>
                    <a:pt x="424" y="684"/>
                    <a:pt x="493" y="633"/>
                  </a:cubicBezTo>
                  <a:cubicBezTo>
                    <a:pt x="562" y="582"/>
                    <a:pt x="701" y="615"/>
                    <a:pt x="807" y="573"/>
                  </a:cubicBezTo>
                  <a:cubicBezTo>
                    <a:pt x="913" y="531"/>
                    <a:pt x="1073" y="445"/>
                    <a:pt x="1127" y="380"/>
                  </a:cubicBezTo>
                  <a:cubicBezTo>
                    <a:pt x="1181" y="315"/>
                    <a:pt x="1153" y="243"/>
                    <a:pt x="1133" y="180"/>
                  </a:cubicBezTo>
                  <a:cubicBezTo>
                    <a:pt x="1113" y="117"/>
                    <a:pt x="1028" y="30"/>
                    <a:pt x="100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700" name="Freeform 28"/>
            <p:cNvSpPr>
              <a:spLocks/>
            </p:cNvSpPr>
            <p:nvPr/>
          </p:nvSpPr>
          <p:spPr bwMode="auto">
            <a:xfrm>
              <a:off x="1566863" y="4622800"/>
              <a:ext cx="2173287" cy="847725"/>
            </a:xfrm>
            <a:custGeom>
              <a:avLst/>
              <a:gdLst/>
              <a:ahLst/>
              <a:cxnLst>
                <a:cxn ang="0">
                  <a:pos x="49" y="51"/>
                </a:cxn>
                <a:cxn ang="0">
                  <a:pos x="2" y="244"/>
                </a:cxn>
                <a:cxn ang="0">
                  <a:pos x="62" y="391"/>
                </a:cxn>
                <a:cxn ang="0">
                  <a:pos x="296" y="524"/>
                </a:cxn>
                <a:cxn ang="0">
                  <a:pos x="542" y="451"/>
                </a:cxn>
                <a:cxn ang="0">
                  <a:pos x="562" y="117"/>
                </a:cxn>
                <a:cxn ang="0">
                  <a:pos x="469" y="11"/>
                </a:cxn>
                <a:cxn ang="0">
                  <a:pos x="316" y="51"/>
                </a:cxn>
                <a:cxn ang="0">
                  <a:pos x="322" y="177"/>
                </a:cxn>
                <a:cxn ang="0">
                  <a:pos x="422" y="344"/>
                </a:cxn>
                <a:cxn ang="0">
                  <a:pos x="676" y="397"/>
                </a:cxn>
                <a:cxn ang="0">
                  <a:pos x="1136" y="244"/>
                </a:cxn>
                <a:cxn ang="0">
                  <a:pos x="1369" y="131"/>
                </a:cxn>
              </a:cxnLst>
              <a:rect l="0" t="0" r="r" b="b"/>
              <a:pathLst>
                <a:path w="1369" h="534">
                  <a:moveTo>
                    <a:pt x="49" y="51"/>
                  </a:moveTo>
                  <a:cubicBezTo>
                    <a:pt x="24" y="119"/>
                    <a:pt x="0" y="187"/>
                    <a:pt x="2" y="244"/>
                  </a:cubicBezTo>
                  <a:cubicBezTo>
                    <a:pt x="4" y="301"/>
                    <a:pt x="13" y="344"/>
                    <a:pt x="62" y="391"/>
                  </a:cubicBezTo>
                  <a:cubicBezTo>
                    <a:pt x="111" y="438"/>
                    <a:pt x="216" y="514"/>
                    <a:pt x="296" y="524"/>
                  </a:cubicBezTo>
                  <a:cubicBezTo>
                    <a:pt x="376" y="534"/>
                    <a:pt x="498" y="519"/>
                    <a:pt x="542" y="451"/>
                  </a:cubicBezTo>
                  <a:cubicBezTo>
                    <a:pt x="586" y="383"/>
                    <a:pt x="574" y="190"/>
                    <a:pt x="562" y="117"/>
                  </a:cubicBezTo>
                  <a:cubicBezTo>
                    <a:pt x="550" y="44"/>
                    <a:pt x="510" y="22"/>
                    <a:pt x="469" y="11"/>
                  </a:cubicBezTo>
                  <a:cubicBezTo>
                    <a:pt x="428" y="0"/>
                    <a:pt x="340" y="23"/>
                    <a:pt x="316" y="51"/>
                  </a:cubicBezTo>
                  <a:cubicBezTo>
                    <a:pt x="292" y="79"/>
                    <a:pt x="304" y="128"/>
                    <a:pt x="322" y="177"/>
                  </a:cubicBezTo>
                  <a:cubicBezTo>
                    <a:pt x="340" y="226"/>
                    <a:pt x="363" y="307"/>
                    <a:pt x="422" y="344"/>
                  </a:cubicBezTo>
                  <a:cubicBezTo>
                    <a:pt x="481" y="381"/>
                    <a:pt x="557" y="414"/>
                    <a:pt x="676" y="397"/>
                  </a:cubicBezTo>
                  <a:cubicBezTo>
                    <a:pt x="795" y="380"/>
                    <a:pt x="1021" y="288"/>
                    <a:pt x="1136" y="244"/>
                  </a:cubicBezTo>
                  <a:cubicBezTo>
                    <a:pt x="1251" y="200"/>
                    <a:pt x="1330" y="150"/>
                    <a:pt x="1369" y="13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702" name="Rectangle 30"/>
            <p:cNvSpPr>
              <a:spLocks noChangeArrowheads="1"/>
            </p:cNvSpPr>
            <p:nvPr/>
          </p:nvSpPr>
          <p:spPr bwMode="auto">
            <a:xfrm>
              <a:off x="1585913" y="4514850"/>
              <a:ext cx="157162" cy="16827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706" name="Rectangle 34"/>
            <p:cNvSpPr>
              <a:spLocks noChangeArrowheads="1"/>
            </p:cNvSpPr>
            <p:nvPr/>
          </p:nvSpPr>
          <p:spPr bwMode="auto">
            <a:xfrm flipH="1">
              <a:off x="3773488" y="4730750"/>
              <a:ext cx="157162" cy="168275"/>
            </a:xfrm>
            <a:prstGeom prst="rect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0707" name="Rectangle 35"/>
            <p:cNvSpPr>
              <a:spLocks noChangeArrowheads="1"/>
            </p:cNvSpPr>
            <p:nvPr/>
          </p:nvSpPr>
          <p:spPr bwMode="auto">
            <a:xfrm flipH="1">
              <a:off x="4027488" y="4730750"/>
              <a:ext cx="157162" cy="16827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00" y="20002"/>
            <a:ext cx="9009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Tools to describe hydrodynamic fields treated as continuous random variables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208" y="437927"/>
            <a:ext cx="6622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probability density functions – distributions of values in occurrence</a:t>
            </a:r>
          </a:p>
          <a:p>
            <a:pPr>
              <a:buFont typeface="Arial"/>
              <a:buChar char="•"/>
            </a:pPr>
            <a:r>
              <a:rPr lang="en-US" dirty="0" smtClean="0"/>
              <a:t>  spatial correlations – distribution of values in physical space</a:t>
            </a:r>
          </a:p>
          <a:p>
            <a:pPr>
              <a:buFont typeface="Arial"/>
              <a:buChar char="•"/>
            </a:pPr>
            <a:r>
              <a:rPr lang="en-US" dirty="0" smtClean="0"/>
              <a:t>  power spectra – distribution of values in spectral space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412624"/>
            <a:ext cx="3306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Probability density function: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6149" y="1806316"/>
            <a:ext cx="881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Hydrodynamic fields are described by a joint probability density function for all (</a:t>
            </a:r>
            <a:r>
              <a:rPr lang="en-US" b="1" dirty="0" err="1" smtClean="0"/>
              <a:t>x</a:t>
            </a:r>
            <a:r>
              <a:rPr lang="en-US" i="1" dirty="0" err="1" smtClean="0"/>
              <a:t>,t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Moments completely determine distribution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Navier</a:t>
            </a:r>
            <a:r>
              <a:rPr lang="en-US" dirty="0" smtClean="0"/>
              <a:t>-Stokes provide constraints on evolution of </a:t>
            </a:r>
            <a:r>
              <a:rPr lang="en-US" dirty="0" err="1" smtClean="0"/>
              <a:t>PDFs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94380" y="2988853"/>
          <a:ext cx="3899605" cy="380449"/>
        </p:xfrm>
        <a:graphic>
          <a:graphicData uri="http://schemas.openxmlformats.org/presentationml/2006/ole">
            <p:oleObj spid="_x0000_s106498" name="Equation" r:id="rId3" imgW="2082800" imgH="20320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73998" y="2989277"/>
            <a:ext cx="157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moments: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578206" y="2898027"/>
          <a:ext cx="2223239" cy="583881"/>
        </p:xfrm>
        <a:graphic>
          <a:graphicData uri="http://schemas.openxmlformats.org/presentationml/2006/ole">
            <p:oleObj spid="_x0000_s106499" name="Equation" r:id="rId4" imgW="1257300" imgH="3302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60" y="3844330"/>
            <a:ext cx="77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Mean:  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39026" y="3856669"/>
          <a:ext cx="4467225" cy="403225"/>
        </p:xfrm>
        <a:graphic>
          <a:graphicData uri="http://schemas.openxmlformats.org/presentationml/2006/ole">
            <p:oleObj spid="_x0000_s106500" name="Equation" r:id="rId5" imgW="2527300" imgH="22860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270379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Variance: 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103797" y="4219255"/>
          <a:ext cx="1123950" cy="469900"/>
        </p:xfrm>
        <a:graphic>
          <a:graphicData uri="http://schemas.openxmlformats.org/presentationml/2006/ole">
            <p:oleObj spid="_x0000_s106501" name="Equation" r:id="rId6" imgW="635000" imgH="266700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160" y="4719775"/>
            <a:ext cx="115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Skewness</a:t>
            </a:r>
            <a:r>
              <a:rPr lang="en-US" dirty="0" smtClean="0"/>
              <a:t>:  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315687" y="4634703"/>
          <a:ext cx="2019300" cy="560388"/>
        </p:xfrm>
        <a:graphic>
          <a:graphicData uri="http://schemas.openxmlformats.org/presentationml/2006/ole">
            <p:oleObj spid="_x0000_s106502" name="Equation" r:id="rId7" imgW="1143000" imgH="317500" progId="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160" y="5266728"/>
            <a:ext cx="10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Flatness:  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198340" y="5184611"/>
          <a:ext cx="4238625" cy="560387"/>
        </p:xfrm>
        <a:graphic>
          <a:graphicData uri="http://schemas.openxmlformats.org/presentationml/2006/ole">
            <p:oleObj spid="_x0000_s106503" name="Equation" r:id="rId8" imgW="2400300" imgH="317500" progId="">
              <p:embed/>
            </p:oleObj>
          </a:graphicData>
        </a:graphic>
      </p:graphicFrame>
      <p:pic>
        <p:nvPicPr>
          <p:cNvPr id="22" name="Picture 21" descr="Standard_symmetric_pdf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0263" y="3739931"/>
            <a:ext cx="3543737" cy="25312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Gaussian distribution: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 moments can be expressed in terms of  mean and variance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Central Limit Theorem:</a:t>
            </a:r>
          </a:p>
          <a:p>
            <a:pPr marL="342900" indent="-342900"/>
            <a:r>
              <a:rPr lang="en-US" dirty="0" smtClean="0"/>
              <a:t>	Let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X</a:t>
            </a:r>
            <a:r>
              <a:rPr lang="en-US" i="1" baseline="-25000" dirty="0" smtClean="0"/>
              <a:t>3</a:t>
            </a:r>
            <a:r>
              <a:rPr lang="en-US" i="1" dirty="0" smtClean="0"/>
              <a:t>, …, </a:t>
            </a:r>
            <a:r>
              <a:rPr lang="en-US" i="1" dirty="0" err="1" smtClean="0"/>
              <a:t>Xn</a:t>
            </a:r>
            <a:r>
              <a:rPr lang="en-US" i="1" dirty="0" smtClean="0"/>
              <a:t> </a:t>
            </a:r>
            <a:r>
              <a:rPr lang="en-US" dirty="0" smtClean="0"/>
              <a:t>be a sequence of </a:t>
            </a:r>
            <a:r>
              <a:rPr lang="en-US" i="1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and identically distributed random variables with finite mean </a:t>
            </a:r>
            <a:r>
              <a:rPr lang="en-US" dirty="0" err="1" smtClean="0"/>
              <a:t>μ</a:t>
            </a:r>
            <a:r>
              <a:rPr lang="en-US" dirty="0" smtClean="0"/>
              <a:t> and variance σ</a:t>
            </a:r>
            <a:r>
              <a:rPr lang="en-US" baseline="30000" dirty="0" smtClean="0"/>
              <a:t>2</a:t>
            </a:r>
            <a:r>
              <a:rPr lang="en-US" dirty="0" smtClean="0"/>
              <a:t>.  As the sample size increases the distribution of the sample average of these random variables approaches the normal distribution with mean </a:t>
            </a:r>
            <a:r>
              <a:rPr lang="en-US" dirty="0" err="1" smtClean="0"/>
              <a:t>μ</a:t>
            </a:r>
            <a:r>
              <a:rPr lang="en-US" dirty="0" smtClean="0"/>
              <a:t> and variance σ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r>
              <a:rPr lang="en-US" dirty="0" smtClean="0"/>
              <a:t>, independent of the underlying common distribution.  </a:t>
            </a:r>
            <a:r>
              <a:rPr lang="en-US" dirty="0" smtClean="0">
                <a:solidFill>
                  <a:srgbClr val="FF0000"/>
                </a:solidFill>
              </a:rPr>
              <a:t>The sum of a large number of identically distributed independent variables has a Gaussian probability density, regardless of the shape of the </a:t>
            </a:r>
            <a:r>
              <a:rPr lang="en-US" dirty="0" err="1" smtClean="0">
                <a:solidFill>
                  <a:srgbClr val="FF0000"/>
                </a:solidFill>
              </a:rPr>
              <a:t>pdf</a:t>
            </a:r>
            <a:r>
              <a:rPr lang="en-US" dirty="0" smtClean="0">
                <a:solidFill>
                  <a:srgbClr val="FF0000"/>
                </a:solidFill>
              </a:rPr>
              <a:t> of the variables themselves.</a:t>
            </a: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6227763" y="180975"/>
          <a:ext cx="2803525" cy="661988"/>
        </p:xfrm>
        <a:graphic>
          <a:graphicData uri="http://schemas.openxmlformats.org/presentationml/2006/ole">
            <p:oleObj spid="_x0000_s134146" name="Equation" r:id="rId3" imgW="2209800" imgH="5207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" y="31443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In general probability density functions of turbulent fields are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nonGaussian</a:t>
            </a:r>
            <a:endParaRPr lang="en-US" sz="1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 velocity generally slightly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subGaussian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 velocity difference (increment) significantly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superGaussian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intermitancy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) – elevated extremes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7022" r="13581"/>
          <a:stretch>
            <a:fillRect/>
          </a:stretch>
        </p:blipFill>
        <p:spPr>
          <a:xfrm>
            <a:off x="271517" y="4160344"/>
            <a:ext cx="3442138" cy="2331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l="10726" t="3422" r="10804"/>
          <a:stretch>
            <a:fillRect/>
          </a:stretch>
        </p:blipFill>
        <p:spPr>
          <a:xfrm>
            <a:off x="4002690" y="4156788"/>
            <a:ext cx="3573547" cy="23333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7723" y="6475651"/>
            <a:ext cx="3147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Mordant, </a:t>
            </a:r>
            <a:r>
              <a:rPr lang="en-US" sz="1600" dirty="0" err="1" smtClean="0"/>
              <a:t>Leveque</a:t>
            </a:r>
            <a:r>
              <a:rPr lang="en-US" sz="1600" dirty="0" smtClean="0"/>
              <a:t>, &amp; </a:t>
            </a:r>
            <a:r>
              <a:rPr lang="en-US" sz="1600" dirty="0" err="1" smtClean="0"/>
              <a:t>Pinton</a:t>
            </a:r>
            <a:r>
              <a:rPr lang="en-US" sz="1600" dirty="0" smtClean="0"/>
              <a:t> (2004)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20" y="57585"/>
            <a:ext cx="4393548" cy="42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8752" y="4186597"/>
            <a:ext cx="4073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65" charset="0"/>
              </a:rPr>
              <a:t>Mininni</a:t>
            </a:r>
            <a:r>
              <a:rPr lang="en-US" dirty="0">
                <a:latin typeface="Calibri" pitchFamily="-65" charset="0"/>
              </a:rPr>
              <a:t> et al. (2008+):  Forced turbulence</a:t>
            </a:r>
            <a:r>
              <a:rPr lang="en-US" dirty="0" smtClean="0">
                <a:latin typeface="Calibri" pitchFamily="-65" charset="0"/>
              </a:rPr>
              <a:t> </a:t>
            </a:r>
          </a:p>
          <a:p>
            <a:r>
              <a:rPr lang="en-US" dirty="0" smtClean="0">
                <a:latin typeface="Calibri" pitchFamily="-65" charset="0"/>
              </a:rPr>
              <a:t>(</a:t>
            </a:r>
            <a:r>
              <a:rPr lang="en-US" dirty="0">
                <a:latin typeface="Calibri" pitchFamily="-65" charset="0"/>
              </a:rPr>
              <a:t>Taylor-</a:t>
            </a:r>
            <a:r>
              <a:rPr lang="en-US" dirty="0" smtClean="0">
                <a:latin typeface="Calibri" pitchFamily="-65" charset="0"/>
              </a:rPr>
              <a:t>Green) at resolution </a:t>
            </a:r>
            <a:r>
              <a:rPr lang="en-US" dirty="0">
                <a:latin typeface="Calibri" pitchFamily="-65" charset="0"/>
              </a:rPr>
              <a:t>of </a:t>
            </a:r>
            <a:r>
              <a:rPr lang="en-US" dirty="0" smtClean="0">
                <a:latin typeface="Calibri" pitchFamily="-65" charset="0"/>
              </a:rPr>
              <a:t>1024</a:t>
            </a:r>
            <a:r>
              <a:rPr lang="en-US" baseline="30000" dirty="0" smtClean="0">
                <a:latin typeface="Calibri" pitchFamily="-65" charset="0"/>
              </a:rPr>
              <a:t>3</a:t>
            </a:r>
            <a:r>
              <a:rPr lang="en-US" dirty="0" smtClean="0">
                <a:latin typeface="Calibri" pitchFamily="-65" charset="0"/>
              </a:rPr>
              <a:t>  </a:t>
            </a:r>
            <a:endParaRPr lang="en-US" i="1" baseline="-25000" dirty="0">
              <a:latin typeface="Calibri" pitchFamily="-65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5724" y="4878492"/>
          <a:ext cx="3027363" cy="1004887"/>
        </p:xfrm>
        <a:graphic>
          <a:graphicData uri="http://schemas.openxmlformats.org/presentationml/2006/ole">
            <p:oleObj spid="_x0000_s138242" name="Equation" r:id="rId4" imgW="2222500" imgH="7366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945610"/>
            <a:ext cx="260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Forcing scale 2π/</a:t>
            </a:r>
            <a:r>
              <a:rPr lang="en-US" i="1" dirty="0" smtClean="0"/>
              <a:t>k</a:t>
            </a:r>
            <a:r>
              <a:rPr lang="en-US" i="1" baseline="-25000" dirty="0" smtClean="0"/>
              <a:t>f</a:t>
            </a:r>
            <a:r>
              <a:rPr lang="en-US" dirty="0" smtClean="0"/>
              <a:t> 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=2</a:t>
            </a:r>
            <a:endParaRPr lang="en-US" i="1" baseline="-25000" dirty="0"/>
          </a:p>
        </p:txBody>
      </p:sp>
      <p:pic>
        <p:nvPicPr>
          <p:cNvPr id="7" name="Picture 6" descr="ke.png"/>
          <p:cNvPicPr>
            <a:picLocks noChangeAspect="1"/>
          </p:cNvPicPr>
          <p:nvPr/>
        </p:nvPicPr>
        <p:blipFill>
          <a:blip r:embed="rId5"/>
          <a:srcRect l="208" t="24033" r="16008" b="1767"/>
          <a:stretch>
            <a:fillRect/>
          </a:stretch>
        </p:blipFill>
        <p:spPr>
          <a:xfrm>
            <a:off x="3494682" y="4510329"/>
            <a:ext cx="2650901" cy="2347671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49142" y="4722772"/>
          <a:ext cx="241300" cy="215900"/>
        </p:xfrm>
        <a:graphic>
          <a:graphicData uri="http://schemas.openxmlformats.org/presentationml/2006/ole">
            <p:oleObj spid="_x0000_s138243" name="Equation" r:id="rId6" imgW="241300" imgH="215900" progId="">
              <p:embed/>
            </p:oleObj>
          </a:graphicData>
        </a:graphic>
      </p:graphicFrame>
      <p:pic>
        <p:nvPicPr>
          <p:cNvPr id="9" name="Picture 8" descr="vel_vort_normalized_pdf.jpg"/>
          <p:cNvPicPr>
            <a:picLocks noChangeAspect="1"/>
          </p:cNvPicPr>
          <p:nvPr/>
        </p:nvPicPr>
        <p:blipFill>
          <a:blip r:embed="rId7">
            <a:lum bright="-40000" contrast="57000"/>
          </a:blip>
          <a:srcRect l="5210" t="2682" r="15788" b="14559"/>
          <a:stretch>
            <a:fillRect/>
          </a:stretch>
        </p:blipFill>
        <p:spPr>
          <a:xfrm>
            <a:off x="5325241" y="0"/>
            <a:ext cx="3818759" cy="517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04" y="1099310"/>
            <a:ext cx="902399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treatment of turbulent motions statistically, via random variables, means that the flow can only be considered as a statistical ensemble of realizations characterized as by some </a:t>
            </a:r>
            <a:r>
              <a:rPr lang="en-US" dirty="0" err="1" smtClean="0"/>
              <a:t>jont</a:t>
            </a:r>
            <a:r>
              <a:rPr lang="en-US" dirty="0" smtClean="0"/>
              <a:t> probability density for the values of all fluid dynamic variables.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moments are the expectation values (e.g. ensemble means or probability means) of the flow over many realizations.  </a:t>
            </a:r>
          </a:p>
          <a:p>
            <a:endParaRPr lang="en-US" dirty="0" smtClean="0"/>
          </a:p>
          <a:p>
            <a:r>
              <a:rPr lang="en-US" dirty="0" smtClean="0"/>
              <a:t>In practice, averaging over multiple realizations is replaced by spatial or temporal averaging (the </a:t>
            </a:r>
            <a:r>
              <a:rPr lang="en-US" dirty="0" err="1" smtClean="0"/>
              <a:t>ergodic</a:t>
            </a:r>
            <a:r>
              <a:rPr lang="en-US" dirty="0" smtClean="0"/>
              <a:t> theorem).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111" y="143781"/>
            <a:ext cx="470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What are these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PDFs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, what should they be?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What are they supposed to represent?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13758" y="2196989"/>
          <a:ext cx="6324600" cy="427038"/>
        </p:xfrm>
        <a:graphic>
          <a:graphicData uri="http://schemas.openxmlformats.org/presentationml/2006/ole">
            <p:oleObj spid="_x0000_s135172" name="Equation" r:id="rId3" imgW="3378200" imgH="228600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94877" y="3153104"/>
          <a:ext cx="8226425" cy="420304"/>
        </p:xfrm>
        <a:graphic>
          <a:graphicData uri="http://schemas.openxmlformats.org/presentationml/2006/ole">
            <p:oleObj spid="_x0000_s135173" name="Equation" r:id="rId4" imgW="4394200" imgH="2286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170" y="2671380"/>
            <a:ext cx="593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independent random variables, coupled by </a:t>
            </a:r>
            <a:r>
              <a:rPr lang="en-US" dirty="0" err="1" smtClean="0"/>
              <a:t>Navier</a:t>
            </a:r>
            <a:r>
              <a:rPr lang="en-US" dirty="0" smtClean="0"/>
              <a:t>–Stokes</a:t>
            </a: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57162" y="3845642"/>
          <a:ext cx="8986838" cy="865187"/>
        </p:xfrm>
        <a:graphic>
          <a:graphicData uri="http://schemas.openxmlformats.org/presentationml/2006/ole">
            <p:oleObj spid="_x0000_s135174" name="Equation" r:id="rId5" imgW="48006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Work\document\Seminars\AmeriFlux\Ameriflux_02\ensemble.jpg"/>
          <p:cNvPicPr>
            <a:picLocks noChangeAspect="1" noChangeArrowheads="1"/>
          </p:cNvPicPr>
          <p:nvPr/>
        </p:nvPicPr>
        <p:blipFill>
          <a:blip r:embed="rId3"/>
          <a:srcRect l="2326"/>
          <a:stretch>
            <a:fillRect/>
          </a:stretch>
        </p:blipFill>
        <p:spPr bwMode="auto">
          <a:xfrm>
            <a:off x="111179" y="663965"/>
            <a:ext cx="3885962" cy="26401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40110" y="716518"/>
            <a:ext cx="510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stationary random process and time-averaging (or homogeneous random field and spatial-averaging)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0119" y="1407669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Necessary and sufficient condition for</a:t>
            </a:r>
          </a:p>
          <a:p>
            <a:r>
              <a:rPr lang="en-US" dirty="0" smtClean="0"/>
              <a:t>quadratic convergence to the ensemble mean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0200" y="2209800"/>
          <a:ext cx="4729163" cy="727075"/>
        </p:xfrm>
        <a:graphic>
          <a:graphicData uri="http://schemas.openxmlformats.org/presentationml/2006/ole">
            <p:oleObj spid="_x0000_s50178" name="Equation" r:id="rId4" imgW="3060700" imgH="4699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096" y="3259270"/>
            <a:ext cx="892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that the two-point correlation (</a:t>
            </a:r>
            <a:r>
              <a:rPr lang="en-US" dirty="0" err="1" smtClean="0"/>
              <a:t>autocovariance</a:t>
            </a:r>
            <a:r>
              <a:rPr lang="en-US" dirty="0" smtClean="0"/>
              <a:t>)                                                          satisfies: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60079" y="3260749"/>
          <a:ext cx="3134232" cy="386691"/>
        </p:xfrm>
        <a:graphic>
          <a:graphicData uri="http://schemas.openxmlformats.org/presentationml/2006/ole">
            <p:oleObj spid="_x0000_s50179" name="Equation" r:id="rId5" imgW="1955800" imgH="2413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3578" y="3735055"/>
          <a:ext cx="1957153" cy="696295"/>
        </p:xfrm>
        <a:graphic>
          <a:graphicData uri="http://schemas.openxmlformats.org/presentationml/2006/ole">
            <p:oleObj spid="_x0000_s50180" name="Equation" r:id="rId6" imgW="1320800" imgH="4699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585331"/>
            <a:ext cx="415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integral time scale (correlation time):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3995" y="4971790"/>
          <a:ext cx="2103964" cy="720802"/>
        </p:xfrm>
        <a:graphic>
          <a:graphicData uri="http://schemas.openxmlformats.org/presentationml/2006/ole">
            <p:oleObj spid="_x0000_s50181" name="Equation" r:id="rId7" imgW="1371600" imgH="469900" progId="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4193" y="2408564"/>
            <a:ext cx="809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Times New Roman" pitchFamily="-65" charset="0"/>
              </a:rPr>
              <a:t>Experiment</a:t>
            </a:r>
          </a:p>
          <a:p>
            <a:r>
              <a:rPr lang="en-US" sz="900" dirty="0">
                <a:latin typeface="Times New Roman" pitchFamily="-65" charset="0"/>
              </a:rPr>
              <a:t>Number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00" y="20002"/>
            <a:ext cx="138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Ergodicity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651760" y="3901440"/>
            <a:ext cx="49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fluctuations de-correlate in time (or space).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20418"/>
            <a:ext cx="63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Ergodic</a:t>
            </a:r>
            <a:r>
              <a:rPr lang="en-US" dirty="0" smtClean="0"/>
              <a:t> if integral time scale is finite, use averaging time </a:t>
            </a:r>
            <a:r>
              <a:rPr lang="en-US" i="1" dirty="0" smtClean="0"/>
              <a:t>T </a:t>
            </a:r>
            <a:r>
              <a:rPr lang="en-US" dirty="0" smtClean="0"/>
              <a:t>&gt;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" name="Picture 15" descr="Fig. 13.0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50480" y="4671261"/>
            <a:ext cx="2743200" cy="195580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733413" y="4682976"/>
          <a:ext cx="652462" cy="327025"/>
        </p:xfrm>
        <a:graphic>
          <a:graphicData uri="http://schemas.openxmlformats.org/presentationml/2006/ole">
            <p:oleObj spid="_x0000_s50182" name="Equation" r:id="rId10" imgW="406400" imgH="203200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965816" y="5339758"/>
          <a:ext cx="404359" cy="202671"/>
        </p:xfrm>
        <a:graphic>
          <a:graphicData uri="http://schemas.openxmlformats.org/presentationml/2006/ole">
            <p:oleObj spid="_x0000_s50183" name="Equation" r:id="rId11" imgW="406400" imgH="203200" progId="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710359" y="6506443"/>
          <a:ext cx="203200" cy="225425"/>
        </p:xfrm>
        <a:graphic>
          <a:graphicData uri="http://schemas.openxmlformats.org/presentationml/2006/ole">
            <p:oleObj spid="_x0000_s50184" name="Equation" r:id="rId12" imgW="127000" imgH="139700" progId="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249683" y="6500473"/>
          <a:ext cx="173580" cy="232191"/>
        </p:xfrm>
        <a:graphic>
          <a:graphicData uri="http://schemas.openxmlformats.org/presentationml/2006/ole">
            <p:oleObj spid="_x0000_s50185" name="Equation" r:id="rId13" imgW="152400" imgH="203200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37833" y="6139977"/>
          <a:ext cx="2081212" cy="608012"/>
        </p:xfrm>
        <a:graphic>
          <a:graphicData uri="http://schemas.openxmlformats.org/presentationml/2006/ole">
            <p:oleObj spid="_x0000_s50186" name="Equation" r:id="rId14" imgW="1346200" imgH="39370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88830" y="0"/>
            <a:ext cx="723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if its statistical properties (such as its mean and variance) can be deduced from a single, sufficiently long sample (realization) of the process</a:t>
            </a:r>
            <a:endParaRPr lang="en-US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0" y="20002"/>
            <a:ext cx="8709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Moment equations (</a:t>
            </a: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Navier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-Stokes constraints on evolution of distributions):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0003" y="510037"/>
            <a:ext cx="512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Lowest order (the Reynolds average equations):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12" y="900066"/>
            <a:ext cx="559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fields into sum of their mean and fluctuations: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3637" y="896962"/>
          <a:ext cx="1482725" cy="423863"/>
        </p:xfrm>
        <a:graphic>
          <a:graphicData uri="http://schemas.openxmlformats.org/presentationml/2006/ole">
            <p:oleObj spid="_x0000_s51202" name="Equation" r:id="rId3" imgW="711200" imgH="203200" progId="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01782" y="2212505"/>
          <a:ext cx="6802438" cy="876300"/>
        </p:xfrm>
        <a:graphic>
          <a:graphicData uri="http://schemas.openxmlformats.org/presentationml/2006/ole">
            <p:oleObj spid="_x0000_s51203" name="Equation" r:id="rId4" imgW="3848100" imgH="4953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2081" y="3045922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the Average of each term (averages of fluctuations vanish, ensemble averaging commutes with differentiation):</a:t>
            </a:r>
            <a:endParaRPr lang="en-US" dirty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00456" y="4604361"/>
          <a:ext cx="4648200" cy="876300"/>
        </p:xfrm>
        <a:graphic>
          <a:graphicData uri="http://schemas.openxmlformats.org/presentationml/2006/ole">
            <p:oleObj spid="_x0000_s51204" name="Equation" r:id="rId5" imgW="2628900" imgH="495300" progId="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3676" y="5665126"/>
          <a:ext cx="4827588" cy="920750"/>
        </p:xfrm>
        <a:graphic>
          <a:graphicData uri="http://schemas.openxmlformats.org/presentationml/2006/ole">
            <p:oleObj spid="_x0000_s51205" name="Equation" r:id="rId6" imgW="2730500" imgH="5207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2537" y="4762737"/>
            <a:ext cx="319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Reynolds stresses link orders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(the closure problem) 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885" y="5770421"/>
            <a:ext cx="383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Reynolds stresses act like viscosity</a:t>
            </a: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76014" y="1323364"/>
          <a:ext cx="1616075" cy="898525"/>
        </p:xfrm>
        <a:graphic>
          <a:graphicData uri="http://schemas.openxmlformats.org/presentationml/2006/ole">
            <p:oleObj spid="_x0000_s51206" name="Equation" r:id="rId7" imgW="914400" imgH="508000" progId="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06728" y="3688559"/>
          <a:ext cx="919162" cy="831850"/>
        </p:xfrm>
        <a:graphic>
          <a:graphicData uri="http://schemas.openxmlformats.org/presentationml/2006/ole">
            <p:oleObj spid="_x0000_s51207" name="Equation" r:id="rId8" imgW="520700" imgH="469900" progId="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219750" y="4040963"/>
          <a:ext cx="2919413" cy="471487"/>
        </p:xfrm>
        <a:graphic>
          <a:graphicData uri="http://schemas.openxmlformats.org/presentationml/2006/ole">
            <p:oleObj spid="_x0000_s51208" name="Equation" r:id="rId9" imgW="1651000" imgH="266700" progId="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640069" y="1460107"/>
            <a:ext cx="6430176" cy="580042"/>
            <a:chOff x="2320063" y="1480108"/>
            <a:chExt cx="6430176" cy="580042"/>
          </a:xfrm>
        </p:grpSpPr>
        <p:sp>
          <p:nvSpPr>
            <p:cNvPr id="15" name="TextBox 14"/>
            <p:cNvSpPr txBox="1"/>
            <p:nvPr/>
          </p:nvSpPr>
          <p:spPr>
            <a:xfrm>
              <a:off x="2410066" y="1585468"/>
              <a:ext cx="71032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Note: 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204244" y="1540826"/>
            <a:ext cx="5519738" cy="458788"/>
          </p:xfrm>
          <a:graphic>
            <a:graphicData uri="http://schemas.openxmlformats.org/presentationml/2006/ole">
              <p:oleObj spid="_x0000_s51209" name="Equation" r:id="rId10" imgW="3810000" imgH="317500" progId="">
                <p:embed/>
              </p:oleObj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2320063" y="1480108"/>
              <a:ext cx="6430176" cy="5800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27158" y="453390"/>
            <a:ext cx="1635562" cy="370054"/>
            <a:chOff x="2410066" y="1584746"/>
            <a:chExt cx="1635562" cy="370054"/>
          </a:xfrm>
        </p:grpSpPr>
        <p:sp>
          <p:nvSpPr>
            <p:cNvPr id="21" name="TextBox 20"/>
            <p:cNvSpPr txBox="1"/>
            <p:nvPr/>
          </p:nvSpPr>
          <p:spPr>
            <a:xfrm>
              <a:off x="2410066" y="1585468"/>
              <a:ext cx="163556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Note: 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251561" y="1584746"/>
            <a:ext cx="792162" cy="349250"/>
          </p:xfrm>
          <a:graphic>
            <a:graphicData uri="http://schemas.openxmlformats.org/presentationml/2006/ole">
              <p:oleObj spid="_x0000_s51210" name="Equation" r:id="rId11" imgW="546100" imgH="2413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0" y="20002"/>
            <a:ext cx="213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Closure problem:</a:t>
            </a:r>
            <a:endParaRPr lang="en-US" sz="2000" dirty="0" smtClean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40576" y="636902"/>
          <a:ext cx="1428750" cy="423863"/>
        </p:xfrm>
        <a:graphic>
          <a:graphicData uri="http://schemas.openxmlformats.org/presentationml/2006/ole">
            <p:oleObj spid="_x0000_s52226" name="Equation" r:id="rId3" imgW="685800" imgH="2032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40069" y="680050"/>
            <a:ext cx="578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</a:t>
            </a:r>
            <a:r>
              <a:rPr lang="en-US" dirty="0" err="1" smtClean="0"/>
              <a:t>Navier</a:t>
            </a:r>
            <a:r>
              <a:rPr lang="en-US" dirty="0" smtClean="0"/>
              <a:t>-Stokes minus Reynolds average equation yields: </a:t>
            </a:r>
            <a:endParaRPr lang="en-US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98463" y="1357313"/>
          <a:ext cx="6130925" cy="809625"/>
        </p:xfrm>
        <a:graphic>
          <a:graphicData uri="http://schemas.openxmlformats.org/presentationml/2006/ole">
            <p:oleObj spid="_x0000_s52227" name="Equation" r:id="rId4" imgW="3467100" imgH="457200" progId="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6331" y="2181703"/>
            <a:ext cx="8031277" cy="794567"/>
            <a:chOff x="400011" y="2838920"/>
            <a:chExt cx="8031277" cy="794567"/>
          </a:xfrm>
        </p:grpSpPr>
        <p:sp>
          <p:nvSpPr>
            <p:cNvPr id="6" name="TextBox 5"/>
            <p:cNvSpPr txBox="1"/>
            <p:nvPr/>
          </p:nvSpPr>
          <p:spPr>
            <a:xfrm>
              <a:off x="400011" y="2910212"/>
              <a:ext cx="8031277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Multiplying by       and averaging to obtain an </a:t>
              </a:r>
              <a:r>
                <a:rPr lang="en-US" dirty="0" smtClean="0">
                  <a:solidFill>
                    <a:srgbClr val="0000FF"/>
                  </a:solidFill>
                </a:rPr>
                <a:t>equation for             </a:t>
              </a:r>
              <a:r>
                <a:rPr lang="en-US" dirty="0" smtClean="0"/>
                <a:t>(e.g. </a:t>
              </a:r>
              <a:r>
                <a:rPr lang="en-US" dirty="0" err="1" smtClean="0"/>
                <a:t>Hinze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1959), </a:t>
              </a:r>
            </a:p>
            <a:p>
              <a:pPr>
                <a:spcBef>
                  <a:spcPts val="600"/>
                </a:spcBef>
                <a:spcAft>
                  <a:spcPts val="1800"/>
                </a:spcAft>
              </a:pPr>
              <a:r>
                <a:rPr lang="en-US" dirty="0" smtClean="0"/>
                <a:t>an evolution equation for the Reynolds stresses, </a:t>
              </a:r>
              <a:r>
                <a:rPr lang="en-US" dirty="0" smtClean="0">
                  <a:solidFill>
                    <a:srgbClr val="0000FF"/>
                  </a:solidFill>
                </a:rPr>
                <a:t>yields new unknowns</a:t>
              </a:r>
              <a:r>
                <a:rPr lang="en-US" dirty="0" smtClean="0"/>
                <a:t>:  </a:t>
              </a:r>
              <a:endParaRPr lang="en-US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949380" y="2964674"/>
            <a:ext cx="250680" cy="347095"/>
          </p:xfrm>
          <a:graphic>
            <a:graphicData uri="http://schemas.openxmlformats.org/presentationml/2006/ole">
              <p:oleObj spid="_x0000_s52228" name="Equation" r:id="rId5" imgW="165100" imgH="228600" progId="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933445" y="2838920"/>
            <a:ext cx="646737" cy="556912"/>
          </p:xfrm>
          <a:graphic>
            <a:graphicData uri="http://schemas.openxmlformats.org/presentationml/2006/ole">
              <p:oleObj spid="_x0000_s52229" name="Equation" r:id="rId6" imgW="457200" imgH="393700" progId="">
                <p:embed/>
              </p:oleObj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5436128" y="3802505"/>
            <a:ext cx="3697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none of which can be expressed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directly in terms of Reynolds stresses.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Picture 13" descr="snak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803946"/>
            <a:ext cx="2712719" cy="30540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46299" y="2948217"/>
            <a:ext cx="7884160" cy="946768"/>
            <a:chOff x="833120" y="3390322"/>
            <a:chExt cx="7884160" cy="946768"/>
          </a:xfrm>
        </p:grpSpPr>
        <p:sp>
          <p:nvSpPr>
            <p:cNvPr id="10" name="TextBox 9"/>
            <p:cNvSpPr txBox="1"/>
            <p:nvPr/>
          </p:nvSpPr>
          <p:spPr>
            <a:xfrm>
              <a:off x="833120" y="3413760"/>
              <a:ext cx="7884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 third-order central moments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 multiples by </a:t>
              </a:r>
              <a:r>
                <a:rPr lang="en-US" dirty="0" err="1" smtClean="0"/>
                <a:t>ν</a:t>
              </a:r>
              <a:r>
                <a:rPr lang="en-US" dirty="0" smtClean="0"/>
                <a:t> of second-order moments and their spatial derivatives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 third and second moments of pressure and velocity products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691889" y="3390322"/>
            <a:ext cx="707391" cy="450158"/>
          </p:xfrm>
          <a:graphic>
            <a:graphicData uri="http://schemas.openxmlformats.org/presentationml/2006/ole">
              <p:oleObj spid="_x0000_s52230" name="Equation" r:id="rId8" imgW="419100" imgH="266700" progId="">
                <p:embed/>
              </p:oleObj>
            </a:graphicData>
          </a:graphic>
        </p:graphicFrame>
      </p:grpSp>
      <p:sp>
        <p:nvSpPr>
          <p:cNvPr id="15" name="Rectangle 14"/>
          <p:cNvSpPr/>
          <p:nvPr/>
        </p:nvSpPr>
        <p:spPr>
          <a:xfrm>
            <a:off x="2704632" y="6519446"/>
            <a:ext cx="3071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M.C. </a:t>
            </a:r>
            <a:r>
              <a:rPr lang="en-US" sz="1600" dirty="0" err="1" smtClean="0"/>
              <a:t>Esher</a:t>
            </a:r>
            <a:r>
              <a:rPr lang="en-US" sz="1600" dirty="0" smtClean="0"/>
              <a:t>, Snakes, 1969 woodcut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691280" y="4626040"/>
            <a:ext cx="6522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The equations are not truncate-able or perhaps tractable: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At each step the difference between the number of unknowns and the number of equations increases.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/>
                <a:cs typeface="Arial"/>
              </a:rPr>
              <a:t>The Friedman-Keller equations (Keller and </a:t>
            </a:r>
            <a:r>
              <a:rPr lang="en-US" dirty="0" err="1" smtClean="0">
                <a:latin typeface="Arial"/>
                <a:cs typeface="Arial"/>
              </a:rPr>
              <a:t>Friedmann</a:t>
            </a:r>
            <a:r>
              <a:rPr lang="en-US" dirty="0" smtClean="0">
                <a:latin typeface="Arial"/>
                <a:cs typeface="Arial"/>
              </a:rPr>
              <a:t> 1924) are an infinite chain of coupled moment equations.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00" y="50005"/>
            <a:ext cx="888024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Turbulence (3 </a:t>
            </a: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fundemental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 properties: random, multi-scale, </a:t>
            </a: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vortical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):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Navier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-Stokes equations are deterministic.  Turbulent flows are unpredictable.</a:t>
            </a:r>
          </a:p>
          <a:p>
            <a:pPr marL="1139825" lvl="2" indent="-225425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Velocity field varies significantly and irregularly in both position and time</a:t>
            </a:r>
          </a:p>
          <a:p>
            <a:pPr marL="1139825" lvl="3" indent="-230188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Deterministic chaos – hypersensitivity to initial conditions</a:t>
            </a:r>
          </a:p>
          <a:p>
            <a:pPr marL="1139825" lvl="3" indent="-230188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Nonlinear dynamical system with very large number of degrees of freedom</a:t>
            </a:r>
          </a:p>
          <a:p>
            <a:pPr marL="1139825" lvl="3" indent="-230188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Importance of nonlinearity depends on Reynolds number </a:t>
            </a:r>
          </a:p>
          <a:p>
            <a:pPr marL="1139825" lvl="3" indent="-230188">
              <a:spcAft>
                <a:spcPts val="600"/>
              </a:spcAft>
            </a:pPr>
            <a:endParaRPr lang="en-US" sz="1600" dirty="0" smtClean="0">
              <a:latin typeface="Arial"/>
              <a:cs typeface="Aria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4617" y="2265391"/>
          <a:ext cx="2999440" cy="646938"/>
        </p:xfrm>
        <a:graphic>
          <a:graphicData uri="http://schemas.openxmlformats.org/presentationml/2006/ole">
            <p:oleObj spid="_x0000_s19458" name="Equation" r:id="rId3" imgW="1943100" imgH="41910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08439" y="2230354"/>
          <a:ext cx="994709" cy="668750"/>
        </p:xfrm>
        <a:graphic>
          <a:graphicData uri="http://schemas.openxmlformats.org/presentationml/2006/ole">
            <p:oleObj spid="_x0000_s19459" name="Equation" r:id="rId4" imgW="584200" imgH="3937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135586"/>
            <a:ext cx="343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length (integral scale): 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9044" y="3538483"/>
          <a:ext cx="2189883" cy="398791"/>
        </p:xfrm>
        <a:graphic>
          <a:graphicData uri="http://schemas.openxmlformats.org/presentationml/2006/ole">
            <p:oleObj spid="_x0000_s19462" name="Equation" r:id="rId5" imgW="1536700" imgH="279400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0" y="4060825"/>
          <a:ext cx="4167188" cy="720725"/>
        </p:xfrm>
        <a:graphic>
          <a:graphicData uri="http://schemas.openxmlformats.org/presentationml/2006/ole">
            <p:oleObj spid="_x0000_s19464" name="Equation" r:id="rId6" imgW="2717800" imgH="469900" progId="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33636" y="4796673"/>
            <a:ext cx="3170238" cy="2061327"/>
            <a:chOff x="5734050" y="4671261"/>
            <a:chExt cx="3170238" cy="2061327"/>
          </a:xfrm>
        </p:grpSpPr>
        <p:pic>
          <p:nvPicPr>
            <p:cNvPr id="14" name="Picture 13" descr="Fig. 13.05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150480" y="4671261"/>
              <a:ext cx="2743200" cy="1955800"/>
            </a:xfrm>
            <a:prstGeom prst="rect">
              <a:avLst/>
            </a:prstGeom>
          </p:spPr>
        </p:pic>
        <p:graphicFrame>
          <p:nvGraphicFramePr>
            <p:cNvPr id="19466" name="Object 10"/>
            <p:cNvGraphicFramePr>
              <a:graphicFrameLocks noChangeAspect="1"/>
            </p:cNvGraphicFramePr>
            <p:nvPr/>
          </p:nvGraphicFramePr>
          <p:xfrm>
            <a:off x="5734050" y="4683125"/>
            <a:ext cx="652463" cy="327025"/>
          </p:xfrm>
          <a:graphic>
            <a:graphicData uri="http://schemas.openxmlformats.org/presentationml/2006/ole">
              <p:oleObj spid="_x0000_s19466" name="Equation" r:id="rId9" imgW="406400" imgH="203200" progId="">
                <p:embed/>
              </p:oleObj>
            </a:graphicData>
          </a:graphic>
        </p:graphicFrame>
        <p:graphicFrame>
          <p:nvGraphicFramePr>
            <p:cNvPr id="19467" name="Object 11"/>
            <p:cNvGraphicFramePr>
              <a:graphicFrameLocks noChangeAspect="1"/>
            </p:cNvGraphicFramePr>
            <p:nvPr/>
          </p:nvGraphicFramePr>
          <p:xfrm>
            <a:off x="5959475" y="5340350"/>
            <a:ext cx="417513" cy="201613"/>
          </p:xfrm>
          <a:graphic>
            <a:graphicData uri="http://schemas.openxmlformats.org/presentationml/2006/ole">
              <p:oleObj spid="_x0000_s19467" name="Equation" r:id="rId10" imgW="419100" imgH="203200" progId="">
                <p:embed/>
              </p:oleObj>
            </a:graphicData>
          </a:graphic>
        </p:graphicFrame>
        <p:graphicFrame>
          <p:nvGraphicFramePr>
            <p:cNvPr id="19468" name="Object 12"/>
            <p:cNvGraphicFramePr>
              <a:graphicFrameLocks noChangeAspect="1"/>
            </p:cNvGraphicFramePr>
            <p:nvPr/>
          </p:nvGraphicFramePr>
          <p:xfrm>
            <a:off x="8720138" y="6516688"/>
            <a:ext cx="184150" cy="204787"/>
          </p:xfrm>
          <a:graphic>
            <a:graphicData uri="http://schemas.openxmlformats.org/presentationml/2006/ole">
              <p:oleObj spid="_x0000_s19468" name="Equation" r:id="rId11" imgW="114300" imgH="127000" progId="">
                <p:embed/>
              </p:oleObj>
            </a:graphicData>
          </a:graphic>
        </p:graphicFrame>
        <p:graphicFrame>
          <p:nvGraphicFramePr>
            <p:cNvPr id="19469" name="Object 13"/>
            <p:cNvGraphicFramePr>
              <a:graphicFrameLocks noChangeAspect="1"/>
            </p:cNvGraphicFramePr>
            <p:nvPr/>
          </p:nvGraphicFramePr>
          <p:xfrm>
            <a:off x="7215188" y="6500813"/>
            <a:ext cx="244475" cy="231775"/>
          </p:xfrm>
          <a:graphic>
            <a:graphicData uri="http://schemas.openxmlformats.org/presentationml/2006/ole">
              <p:oleObj spid="_x0000_s19469" name="Equation" r:id="rId12" imgW="215900" imgH="203200" progId="">
                <p:embed/>
              </p:oleObj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2513724" y="3520966"/>
            <a:ext cx="2200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Two-point correlation</a:t>
            </a:r>
          </a:p>
          <a:p>
            <a:r>
              <a:rPr lang="en-US" dirty="0" smtClean="0"/>
              <a:t>(instantaneous)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08332" y="3147848"/>
            <a:ext cx="384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Dissipation length (</a:t>
            </a:r>
            <a:r>
              <a:rPr lang="en-US" dirty="0" err="1" smtClean="0"/>
              <a:t>Kolmogorov</a:t>
            </a:r>
            <a:r>
              <a:rPr lang="en-US" dirty="0" smtClean="0"/>
              <a:t> scale):  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955862" y="3611643"/>
          <a:ext cx="3188138" cy="259667"/>
        </p:xfrm>
        <a:graphic>
          <a:graphicData uri="http://schemas.openxmlformats.org/presentationml/2006/ole">
            <p:oleObj spid="_x0000_s19470" name="Equation" r:id="rId13" imgW="2806700" imgH="228600" progId="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824538" y="3890963"/>
          <a:ext cx="3302000" cy="217487"/>
        </p:xfrm>
        <a:graphic>
          <a:graphicData uri="http://schemas.openxmlformats.org/presentationml/2006/ole">
            <p:oleObj spid="_x0000_s19471" name="Equation" r:id="rId14" imgW="3479800" imgH="228600" progId="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928256" y="3501477"/>
          <a:ext cx="826157" cy="594253"/>
        </p:xfrm>
        <a:graphic>
          <a:graphicData uri="http://schemas.openxmlformats.org/presentationml/2006/ole">
            <p:oleObj spid="_x0000_s19472" name="Equation" r:id="rId15" imgW="723900" imgH="52070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13587" y="4177862"/>
            <a:ext cx="247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Kolmogorov</a:t>
            </a:r>
            <a:r>
              <a:rPr lang="en-US" dirty="0" smtClean="0"/>
              <a:t> hypothesis:  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695537" y="4120054"/>
          <a:ext cx="546319" cy="561928"/>
        </p:xfrm>
        <a:graphic>
          <a:graphicData uri="http://schemas.openxmlformats.org/presentationml/2006/ole">
            <p:oleObj spid="_x0000_s19473" name="Equation" r:id="rId16" imgW="444500" imgH="457200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76345" y="4615794"/>
            <a:ext cx="348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dissipation at small scales =</a:t>
            </a:r>
          </a:p>
          <a:p>
            <a:r>
              <a:rPr lang="en-US" dirty="0" smtClean="0"/>
              <a:t>Energy injection at integral scale </a:t>
            </a:r>
            <a:endParaRPr lang="en-US" dirty="0"/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3727449" y="5262016"/>
          <a:ext cx="793750" cy="582612"/>
        </p:xfrm>
        <a:graphic>
          <a:graphicData uri="http://schemas.openxmlformats.org/presentationml/2006/ole">
            <p:oleObj spid="_x0000_s19474" name="Equation" r:id="rId17" imgW="190500" imgH="139700" progId="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536965" y="5282675"/>
          <a:ext cx="910897" cy="601192"/>
        </p:xfrm>
        <a:graphic>
          <a:graphicData uri="http://schemas.openxmlformats.org/presentationml/2006/ole">
            <p:oleObj spid="_x0000_s19475" name="Equation" r:id="rId18" imgW="635000" imgH="419100" progId="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527176" y="5316484"/>
            <a:ext cx="334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resolved 3D simulation requires minimum</a:t>
            </a:r>
          </a:p>
          <a:p>
            <a:r>
              <a:rPr lang="en-US" dirty="0" smtClean="0"/>
              <a:t>grid points per integral scale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337540" y="5631789"/>
          <a:ext cx="951775" cy="285532"/>
        </p:xfrm>
        <a:graphic>
          <a:graphicData uri="http://schemas.openxmlformats.org/presentationml/2006/ole">
            <p:oleObj spid="_x0000_s19476" name="Equation" r:id="rId19" imgW="635000" imgH="190500" progId="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68586" y="6211669"/>
            <a:ext cx="557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Strictly random flow has                  degrees of freedom.</a:t>
            </a:r>
          </a:p>
          <a:p>
            <a:r>
              <a:rPr lang="en-US" dirty="0" smtClean="0"/>
              <a:t>Reduced by correlations within flow (coherent structures). </a:t>
            </a:r>
            <a:endParaRPr lang="en-US" dirty="0"/>
          </a:p>
        </p:txBody>
      </p:sp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6027457" y="6249055"/>
          <a:ext cx="950913" cy="284163"/>
        </p:xfrm>
        <a:graphic>
          <a:graphicData uri="http://schemas.openxmlformats.org/presentationml/2006/ole">
            <p:oleObj spid="_x0000_s19477" name="Equation" r:id="rId20" imgW="635000" imgH="190500" progId="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178738" y="2461172"/>
          <a:ext cx="898760" cy="285969"/>
        </p:xfrm>
        <a:graphic>
          <a:graphicData uri="http://schemas.openxmlformats.org/presentationml/2006/ole">
            <p:oleObj spid="_x0000_s19480" name="Equation" r:id="rId21" imgW="558800" imgH="177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763" y="134107"/>
            <a:ext cx="3520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Modeling the Reynolds stresses:</a:t>
            </a:r>
            <a:endParaRPr lang="en-US" dirty="0" smtClean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46075" y="585788"/>
          <a:ext cx="5141913" cy="920750"/>
        </p:xfrm>
        <a:graphic>
          <a:graphicData uri="http://schemas.openxmlformats.org/presentationml/2006/ole">
            <p:oleObj spid="_x0000_s53250" name="Equation" r:id="rId3" imgW="2908300" imgH="520700" progId="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122665" y="467529"/>
            <a:ext cx="304907" cy="2290063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0307" y="1770129"/>
            <a:ext cx="567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Divergence of momentum flux by molecular motions</a:t>
            </a:r>
          </a:p>
          <a:p>
            <a:r>
              <a:rPr lang="en-US" dirty="0" smtClean="0"/>
              <a:t>and velocity fluctuations (mixing – moving and averaging)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0307" y="2490182"/>
            <a:ext cx="41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change in volume due to flow: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70307" y="2866569"/>
          <a:ext cx="1912651" cy="463673"/>
        </p:xfrm>
        <a:graphic>
          <a:graphicData uri="http://schemas.openxmlformats.org/presentationml/2006/ole">
            <p:oleObj spid="_x0000_s53251" name="Equation" r:id="rId4" imgW="1257300" imgH="3048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70307" y="3332631"/>
            <a:ext cx="221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 component: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22650" y="3683000"/>
          <a:ext cx="5527675" cy="677863"/>
        </p:xfrm>
        <a:graphic>
          <a:graphicData uri="http://schemas.openxmlformats.org/presentationml/2006/ole">
            <p:oleObj spid="_x0000_s53252" name="Equation" r:id="rId5" imgW="3632200" imgH="44450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0006" y="4530330"/>
            <a:ext cx="377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Similarly the scalar transport equation: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0703" y="4952274"/>
          <a:ext cx="2189365" cy="605985"/>
        </p:xfrm>
        <a:graphic>
          <a:graphicData uri="http://schemas.openxmlformats.org/presentationml/2006/ole">
            <p:oleObj spid="_x0000_s53253" name="Equation" r:id="rId6" imgW="1422400" imgH="39370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90075" y="5040369"/>
            <a:ext cx="572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written in terms of mean and fluctuating components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0703" y="5705481"/>
          <a:ext cx="2951163" cy="644525"/>
        </p:xfrm>
        <a:graphic>
          <a:graphicData uri="http://schemas.openxmlformats.org/presentationml/2006/ole">
            <p:oleObj spid="_x0000_s53254" name="Equation" r:id="rId7" imgW="1917700" imgH="41910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50097" y="5830425"/>
            <a:ext cx="368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suggesting an enhanced diffusive flux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40190" y="3250237"/>
            <a:ext cx="620017" cy="55004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0164" y="3040221"/>
            <a:ext cx="945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Advection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43" y="224114"/>
            <a:ext cx="746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Down gradient diffusion model (turbulence mimics molecular transport):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04" y="680050"/>
            <a:ext cx="344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 turbulent diffusivity, so that: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84814" y="1240091"/>
          <a:ext cx="1465354" cy="399418"/>
        </p:xfrm>
        <a:graphic>
          <a:graphicData uri="http://schemas.openxmlformats.org/presentationml/2006/ole">
            <p:oleObj spid="_x0000_s54274" name="Equation" r:id="rId4" imgW="914400" imgH="241300" progId="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970588" y="1103313"/>
          <a:ext cx="3011487" cy="644525"/>
        </p:xfrm>
        <a:graphic>
          <a:graphicData uri="http://schemas.openxmlformats.org/presentationml/2006/ole">
            <p:oleObj spid="_x0000_s54275" name="Equation" r:id="rId5" imgW="1955800" imgH="419100" progId="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23863" y="1114425"/>
          <a:ext cx="3048000" cy="644525"/>
        </p:xfrm>
        <a:graphic>
          <a:graphicData uri="http://schemas.openxmlformats.org/presentationml/2006/ole">
            <p:oleObj spid="_x0000_s54276" name="Equation" r:id="rId6" imgW="1981200" imgH="4191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0100" y="1240090"/>
            <a:ext cx="60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487218" y="1787286"/>
          <a:ext cx="2101126" cy="302865"/>
        </p:xfrm>
        <a:graphic>
          <a:graphicData uri="http://schemas.openxmlformats.org/presentationml/2006/ole">
            <p:oleObj spid="_x0000_s54281" name="Equation" r:id="rId7" imgW="1409700" imgH="203200" progId="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0003" y="2200153"/>
            <a:ext cx="6350175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Turbulent transport analogous to </a:t>
            </a:r>
            <a:r>
              <a:rPr lang="en-US" dirty="0" err="1" smtClean="0">
                <a:solidFill>
                  <a:srgbClr val="800000"/>
                </a:solidFill>
              </a:rPr>
              <a:t>Fick’s</a:t>
            </a:r>
            <a:r>
              <a:rPr lang="en-US" dirty="0" smtClean="0">
                <a:solidFill>
                  <a:srgbClr val="800000"/>
                </a:solidFill>
              </a:rPr>
              <a:t> law of molecular diffusion.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rot="16200000" flipV="1">
            <a:off x="2632564" y="1507626"/>
            <a:ext cx="600034" cy="78502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0"/>
          </p:cNvCxnSpPr>
          <p:nvPr/>
        </p:nvCxnSpPr>
        <p:spPr>
          <a:xfrm rot="5400000" flipH="1" flipV="1">
            <a:off x="3987599" y="947609"/>
            <a:ext cx="590036" cy="191505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0177" y="1770129"/>
            <a:ext cx="2160059" cy="3400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0005" y="3420250"/>
            <a:ext cx="776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Molecular transport of momentum (surface forces on parcel of a Newtonian fluid):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667608" y="3884744"/>
          <a:ext cx="1387099" cy="324256"/>
        </p:xfrm>
        <a:graphic>
          <a:graphicData uri="http://schemas.openxmlformats.org/presentationml/2006/ole">
            <p:oleObj spid="_x0000_s54285" name="Equation" r:id="rId8" imgW="977900" imgH="228600" progId="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213197" y="3843910"/>
            <a:ext cx="3738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Stress tensor has both static isotropic (independent of surface orientation)  and </a:t>
            </a:r>
            <a:r>
              <a:rPr lang="en-US" sz="1400" dirty="0" err="1" smtClean="0">
                <a:latin typeface="Arial"/>
                <a:cs typeface="Arial"/>
              </a:rPr>
              <a:t>deviatoric</a:t>
            </a:r>
            <a:r>
              <a:rPr lang="en-US" sz="1400" dirty="0" smtClean="0">
                <a:latin typeface="Arial"/>
                <a:cs typeface="Arial"/>
              </a:rPr>
              <a:t> (due to fluid motion) components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3667608" y="4536300"/>
          <a:ext cx="2256914" cy="621030"/>
        </p:xfrm>
        <a:graphic>
          <a:graphicData uri="http://schemas.openxmlformats.org/presentationml/2006/ole">
            <p:oleObj spid="_x0000_s54286" name="Equation" r:id="rId9" imgW="1892300" imgH="520700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213196" y="5110369"/>
            <a:ext cx="36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Stokes assumption (only translational degrees of freedom – monatomic ideal gas)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92565" y="4589861"/>
            <a:ext cx="295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Linear relationship between stress and strain rate.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667608" y="5210801"/>
          <a:ext cx="628485" cy="475196"/>
        </p:xfrm>
        <a:graphic>
          <a:graphicData uri="http://schemas.openxmlformats.org/presentationml/2006/ole">
            <p:oleObj spid="_x0000_s54287" name="Equation" r:id="rId10" imgW="520700" imgH="393700" progId="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701155" y="5670727"/>
          <a:ext cx="3567113" cy="738188"/>
        </p:xfrm>
        <a:graphic>
          <a:graphicData uri="http://schemas.openxmlformats.org/presentationml/2006/ole">
            <p:oleObj spid="_x0000_s54288" name="Equation" r:id="rId11" imgW="2514600" imgH="520700" progId="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327645" y="5748031"/>
            <a:ext cx="1573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Down gradient momentum flux</a:t>
            </a:r>
            <a:endParaRPr lang="en-US" sz="1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49404" y="3867783"/>
            <a:ext cx="3374430" cy="2500183"/>
            <a:chOff x="249404" y="3867783"/>
            <a:chExt cx="3374430" cy="2500183"/>
          </a:xfrm>
        </p:grpSpPr>
        <p:pic>
          <p:nvPicPr>
            <p:cNvPr id="41" name="Picture 40" descr="fig1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9404" y="3867783"/>
              <a:ext cx="3374430" cy="2500183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>
            <a:xfrm flipV="1">
              <a:off x="2270062" y="5290386"/>
              <a:ext cx="970027" cy="10000"/>
            </a:xfrm>
            <a:prstGeom prst="straightConnector1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V="1">
              <a:off x="530015" y="5572796"/>
              <a:ext cx="932423" cy="457644"/>
            </a:xfrm>
            <a:prstGeom prst="straightConnector1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V="1">
              <a:off x="1274825" y="4465106"/>
              <a:ext cx="970027" cy="10000"/>
            </a:xfrm>
            <a:prstGeom prst="straightConnector1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402434" y="5492790"/>
              <a:ext cx="140004" cy="160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54853" y="5195157"/>
              <a:ext cx="140004" cy="160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77232" y="4730345"/>
              <a:ext cx="152817" cy="227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6858" y="2552561"/>
          <a:ext cx="493712" cy="427037"/>
        </p:xfrm>
        <a:graphic>
          <a:graphicData uri="http://schemas.openxmlformats.org/presentationml/2006/ole">
            <p:oleObj spid="_x0000_s57346" name="Equation" r:id="rId3" imgW="279400" imgH="2413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0022" y="2460180"/>
            <a:ext cx="36208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stresses </a:t>
            </a:r>
          </a:p>
          <a:p>
            <a:r>
              <a:rPr lang="en-US" dirty="0" smtClean="0"/>
              <a:t>(twice the turbulent kinetic energy </a:t>
            </a:r>
            <a:r>
              <a:rPr lang="en-US" sz="2000" i="1" dirty="0" err="1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7970" y="3112951"/>
          <a:ext cx="515938" cy="471487"/>
        </p:xfrm>
        <a:graphic>
          <a:graphicData uri="http://schemas.openxmlformats.org/presentationml/2006/ole">
            <p:oleObj spid="_x0000_s57347" name="Equation" r:id="rId4" imgW="292100" imgH="2667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025" y="3160228"/>
            <a:ext cx="147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 stresses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333356" y="2441421"/>
            <a:ext cx="185723" cy="1140084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48829" y="2528888"/>
          <a:ext cx="4110038" cy="920750"/>
        </p:xfrm>
        <a:graphic>
          <a:graphicData uri="http://schemas.openxmlformats.org/presentationml/2006/ole">
            <p:oleObj spid="_x0000_s57348" name="Equation" r:id="rId5" imgW="2324100" imgH="5207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0995" y="3923359"/>
          <a:ext cx="6354763" cy="966788"/>
        </p:xfrm>
        <a:graphic>
          <a:graphicData uri="http://schemas.openxmlformats.org/presentationml/2006/ole">
            <p:oleObj spid="_x0000_s57349" name="Equation" r:id="rId6" imgW="3594100" imgH="5461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008" y="5291500"/>
            <a:ext cx="8700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Incompressible </a:t>
            </a:r>
            <a:r>
              <a:rPr lang="en-US" dirty="0" err="1" smtClean="0">
                <a:solidFill>
                  <a:srgbClr val="0000FF"/>
                </a:solidFill>
              </a:rPr>
              <a:t>Navier</a:t>
            </a:r>
            <a:r>
              <a:rPr lang="en-US" dirty="0" smtClean="0">
                <a:solidFill>
                  <a:srgbClr val="0000FF"/>
                </a:solidFill>
              </a:rPr>
              <a:t>-Stokes with “eddy viscosity” and modified mean pressure.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Specify ν</a:t>
            </a:r>
            <a:r>
              <a:rPr lang="en-US" baseline="-25000" dirty="0" smtClean="0">
                <a:solidFill>
                  <a:srgbClr val="0000FF"/>
                </a:solidFill>
              </a:rPr>
              <a:t>T </a:t>
            </a:r>
            <a:r>
              <a:rPr lang="en-US" dirty="0" smtClean="0">
                <a:solidFill>
                  <a:srgbClr val="0000FF"/>
                </a:solidFill>
              </a:rPr>
              <a:t> solves closure problem (second-order closure model), </a:t>
            </a:r>
            <a:r>
              <a:rPr lang="en-US" i="1" dirty="0" err="1" smtClean="0">
                <a:solidFill>
                  <a:srgbClr val="0000FF"/>
                </a:solidFill>
              </a:rPr>
              <a:t>eliptical</a:t>
            </a:r>
            <a:r>
              <a:rPr lang="en-US" i="1" dirty="0" smtClean="0">
                <a:solidFill>
                  <a:srgbClr val="0000FF"/>
                </a:solidFill>
              </a:rPr>
              <a:t> problem for pressure solves for total pressure not gas.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5536" y="4929524"/>
          <a:ext cx="2008188" cy="303213"/>
        </p:xfrm>
        <a:graphic>
          <a:graphicData uri="http://schemas.openxmlformats.org/presentationml/2006/ole">
            <p:oleObj spid="_x0000_s57350" name="Equation" r:id="rId7" imgW="1346200" imgH="2032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0003" y="140002"/>
            <a:ext cx="37001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Turbulent transport by analogy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04" y="1572506"/>
            <a:ext cx="814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 turbulent viscosity (</a:t>
            </a:r>
            <a:r>
              <a:rPr lang="en-US" dirty="0" err="1" smtClean="0"/>
              <a:t>Boussinesq</a:t>
            </a:r>
            <a:r>
              <a:rPr lang="en-US" dirty="0" smtClean="0"/>
              <a:t> 1877), so that </a:t>
            </a:r>
            <a:r>
              <a:rPr lang="en-US" dirty="0" err="1" smtClean="0"/>
              <a:t>deviatoric</a:t>
            </a:r>
            <a:r>
              <a:rPr lang="en-US" dirty="0" smtClean="0"/>
              <a:t> Reynolds stress tensor </a:t>
            </a:r>
          </a:p>
          <a:p>
            <a:r>
              <a:rPr lang="en-US" dirty="0" smtClean="0"/>
              <a:t>is proportional to the mean rate of strain:</a:t>
            </a:r>
            <a:endParaRPr lang="en-US" dirty="0"/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140004" y="690188"/>
          <a:ext cx="3567112" cy="738188"/>
        </p:xfrm>
        <a:graphic>
          <a:graphicData uri="http://schemas.openxmlformats.org/presentationml/2006/ole">
            <p:oleObj spid="_x0000_s57351" name="Equation" r:id="rId8" imgW="2514600" imgH="520700" progId="">
              <p:embed/>
            </p:oleObj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3912087" y="90009"/>
          <a:ext cx="5141913" cy="920750"/>
        </p:xfrm>
        <a:graphic>
          <a:graphicData uri="http://schemas.openxmlformats.org/presentationml/2006/ole">
            <p:oleObj spid="_x0000_s57352" name="Equation" r:id="rId9" imgW="2908300" imgH="52070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00145" y="3300240"/>
            <a:ext cx="184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  <a:latin typeface="Arial"/>
                <a:cs typeface="Arial"/>
              </a:rPr>
              <a:t>Isotropic component</a:t>
            </a:r>
          </a:p>
          <a:p>
            <a:r>
              <a:rPr lang="en-US" sz="1400" dirty="0" smtClean="0">
                <a:solidFill>
                  <a:srgbClr val="800000"/>
                </a:solidFill>
                <a:latin typeface="Arial"/>
                <a:cs typeface="Arial"/>
              </a:rPr>
              <a:t>(turbulent pressure)</a:t>
            </a:r>
            <a:endParaRPr lang="en-US" sz="1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199" y="3392636"/>
            <a:ext cx="191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800000"/>
                </a:solidFill>
                <a:latin typeface="Arial"/>
                <a:cs typeface="Arial"/>
              </a:rPr>
              <a:t>deviatoric</a:t>
            </a:r>
            <a:r>
              <a:rPr lang="en-US" sz="1400" dirty="0" smtClean="0">
                <a:solidFill>
                  <a:srgbClr val="800000"/>
                </a:solidFill>
                <a:latin typeface="Arial"/>
                <a:cs typeface="Arial"/>
              </a:rPr>
              <a:t> component</a:t>
            </a:r>
          </a:p>
          <a:p>
            <a:r>
              <a:rPr lang="en-US" sz="1400" dirty="0" smtClean="0">
                <a:solidFill>
                  <a:srgbClr val="800000"/>
                </a:solidFill>
                <a:latin typeface="Arial"/>
                <a:cs typeface="Arial"/>
              </a:rPr>
              <a:t>(turbulent viscosity)</a:t>
            </a:r>
            <a:endParaRPr lang="en-US" sz="1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7728" y="6235420"/>
            <a:ext cx="7103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988814" y="6176580"/>
          <a:ext cx="2779712" cy="558800"/>
        </p:xfrm>
        <a:graphic>
          <a:graphicData uri="http://schemas.openxmlformats.org/presentationml/2006/ole">
            <p:oleObj spid="_x0000_s57353" name="Equation" r:id="rId10" imgW="2463800" imgH="495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1001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Turbulence must be </a:t>
            </a:r>
            <a:r>
              <a:rPr lang="en-US" dirty="0" err="1" smtClean="0">
                <a:solidFill>
                  <a:srgbClr val="800000"/>
                </a:solidFill>
                <a:latin typeface="Arial"/>
                <a:cs typeface="Arial"/>
              </a:rPr>
              <a:t>vortical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 for turbulent shear stresses to exist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8195" y="480035"/>
          <a:ext cx="1151514" cy="650048"/>
        </p:xfrm>
        <a:graphic>
          <a:graphicData uri="http://schemas.openxmlformats.org/presentationml/2006/ole">
            <p:oleObj spid="_x0000_s59394" name="Equation" r:id="rId3" imgW="787400" imgH="4445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13248" y="469279"/>
          <a:ext cx="2779713" cy="665163"/>
        </p:xfrm>
        <a:graphic>
          <a:graphicData uri="http://schemas.openxmlformats.org/presentationml/2006/ole">
            <p:oleObj spid="_x0000_s59395" name="Equation" r:id="rId4" imgW="1968500" imgH="4699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005" y="1240090"/>
            <a:ext cx="486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random incompressible </a:t>
            </a:r>
            <a:r>
              <a:rPr lang="en-US" dirty="0" err="1" smtClean="0"/>
              <a:t>irrotational</a:t>
            </a:r>
            <a:r>
              <a:rPr lang="en-US" dirty="0" smtClean="0"/>
              <a:t> flow: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76429" y="1075082"/>
          <a:ext cx="3863975" cy="758825"/>
        </p:xfrm>
        <a:graphic>
          <a:graphicData uri="http://schemas.openxmlformats.org/presentationml/2006/ole">
            <p:oleObj spid="_x0000_s59396" name="Equation" r:id="rId5" imgW="2387600" imgH="4699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101" y="1897093"/>
          <a:ext cx="6699250" cy="881062"/>
        </p:xfrm>
        <a:graphic>
          <a:graphicData uri="http://schemas.openxmlformats.org/presentationml/2006/ole">
            <p:oleObj spid="_x0000_s59398" name="Equation" r:id="rId6" imgW="4140200" imgH="5461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0168" y="2800204"/>
            <a:ext cx="262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Corrsin</a:t>
            </a:r>
            <a:r>
              <a:rPr lang="en-US" dirty="0" smtClean="0"/>
              <a:t> and </a:t>
            </a:r>
            <a:r>
              <a:rPr lang="en-US" dirty="0" err="1" smtClean="0"/>
              <a:t>Kistler</a:t>
            </a:r>
            <a:r>
              <a:rPr lang="en-US" dirty="0" smtClean="0"/>
              <a:t> 1954)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750127"/>
            <a:ext cx="6930190" cy="112008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0000" y="3240235"/>
            <a:ext cx="896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In an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irrotational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flow, shear stresses have same effect as isotropic stresses – can be absorbed into a modified pressure and have no effect on mean flow.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07411"/>
            <a:ext cx="91440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40" dirty="0" smtClean="0">
                <a:solidFill>
                  <a:srgbClr val="800000"/>
                </a:solidFill>
                <a:latin typeface="Arial"/>
                <a:cs typeface="Arial"/>
              </a:rPr>
              <a:t>In a simple shear flow (mean gradients perpendicular to mean flow), the assumed Reynolds stress / mean gradient relationship becomes a definition of the turbulent-viscosity: </a:t>
            </a:r>
            <a:endParaRPr lang="en-US" sz="174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0004" y="4760346"/>
            <a:ext cx="2616894" cy="1960143"/>
            <a:chOff x="2990082" y="1530112"/>
            <a:chExt cx="3486918" cy="2770202"/>
          </a:xfrm>
        </p:grpSpPr>
        <p:pic>
          <p:nvPicPr>
            <p:cNvPr id="14" name="Picture 13" descr="velprofile.gif"/>
            <p:cNvPicPr>
              <a:picLocks noChangeAspect="1"/>
            </p:cNvPicPr>
            <p:nvPr/>
          </p:nvPicPr>
          <p:blipFill>
            <a:blip r:embed="rId7"/>
            <a:srcRect l="8480" t="4828" b="29272"/>
            <a:stretch>
              <a:fillRect/>
            </a:stretch>
          </p:blipFill>
          <p:spPr>
            <a:xfrm>
              <a:off x="2990082" y="1530112"/>
              <a:ext cx="3486918" cy="277020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340119" y="3870282"/>
              <a:ext cx="1580043" cy="2300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2835031" y="4796293"/>
          <a:ext cx="4356100" cy="1706562"/>
        </p:xfrm>
        <a:graphic>
          <a:graphicData uri="http://schemas.openxmlformats.org/presentationml/2006/ole">
            <p:oleObj spid="_x0000_s59400" name="Equation" r:id="rId8" imgW="2463800" imgH="965200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40154" y="6000437"/>
            <a:ext cx="350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covariance related to a single mean gradient.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621166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Turbulence does not adjust rapidly enough to imposed mean straining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– no general basis for local stress / rate of strain relationship.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7338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local stress / rate of strain relationship: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 Non-local transport processes invalidate the hypothesized relationship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/>
                <a:cs typeface="Arial"/>
              </a:rPr>
              <a:t>   between turbulent Reynolds stress and the local mean gradients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 Model works best when production and dissipation of turbulent kinetic energy    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latin typeface="Arial"/>
                <a:cs typeface="Arial"/>
              </a:rPr>
              <a:t>   are approximately in balance, </a:t>
            </a:r>
          </a:p>
        </p:txBody>
      </p:sp>
      <p:pic>
        <p:nvPicPr>
          <p:cNvPr id="12" name="Picture 11" descr="uberoi1956.tiff"/>
          <p:cNvPicPr>
            <a:picLocks noChangeAspect="1"/>
          </p:cNvPicPr>
          <p:nvPr/>
        </p:nvPicPr>
        <p:blipFill>
          <a:blip r:embed="rId4">
            <a:lum bright="-51000" contrast="65000"/>
          </a:blip>
          <a:stretch>
            <a:fillRect/>
          </a:stretch>
        </p:blipFill>
        <p:spPr>
          <a:xfrm>
            <a:off x="143771" y="1998800"/>
            <a:ext cx="5756390" cy="270507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738563" y="1314450"/>
          <a:ext cx="738187" cy="296863"/>
        </p:xfrm>
        <a:graphic>
          <a:graphicData uri="http://schemas.openxmlformats.org/presentationml/2006/ole">
            <p:oleObj spid="_x0000_s55301" name="Equation" r:id="rId5" imgW="508000" imgH="203200" progId="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41475" y="3527425"/>
          <a:ext cx="698500" cy="265113"/>
        </p:xfrm>
        <a:graphic>
          <a:graphicData uri="http://schemas.openxmlformats.org/presentationml/2006/ole">
            <p:oleObj spid="_x0000_s55302" name="Equation" r:id="rId6" imgW="533400" imgH="203200" progId="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52988" y="2987675"/>
          <a:ext cx="757237" cy="287338"/>
        </p:xfrm>
        <a:graphic>
          <a:graphicData uri="http://schemas.openxmlformats.org/presentationml/2006/ole">
            <p:oleObj spid="_x0000_s55303" name="Equation" r:id="rId7" imgW="533400" imgH="203200" progId="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611438" y="2727325"/>
          <a:ext cx="763587" cy="306388"/>
        </p:xfrm>
        <a:graphic>
          <a:graphicData uri="http://schemas.openxmlformats.org/presentationml/2006/ole">
            <p:oleObj spid="_x0000_s55304" name="Equation" r:id="rId8" imgW="508000" imgH="20320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80162" y="1964892"/>
            <a:ext cx="283007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Reynolds stress anisotropies produced in contraction (extensive axial and compressive lateral strain) are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advected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downstream and influence the mean flow in a way not described by mean rate of strain.  Reynolds stresses reflect history not local mean rates of strain.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0" y="1587405"/>
            <a:ext cx="403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Axisymmetric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contraction experiment: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005" y="4726519"/>
            <a:ext cx="157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 theory:</a:t>
            </a:r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266927" y="5072096"/>
          <a:ext cx="893106" cy="504625"/>
        </p:xfrm>
        <a:graphic>
          <a:graphicData uri="http://schemas.openxmlformats.org/presentationml/2006/ole">
            <p:oleObj spid="_x0000_s55306" name="Equation" r:id="rId9" imgW="698500" imgH="393700" progId="">
              <p:embed/>
            </p:oleObj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301896" y="5836104"/>
          <a:ext cx="1528763" cy="260350"/>
        </p:xfrm>
        <a:graphic>
          <a:graphicData uri="http://schemas.openxmlformats.org/presentationml/2006/ole">
            <p:oleObj spid="_x0000_s55307" name="Equation" r:id="rId10" imgW="1193800" imgH="203200" progId="">
              <p:embed/>
            </p:oleObj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255240" y="5532264"/>
          <a:ext cx="2287588" cy="293687"/>
        </p:xfrm>
        <a:graphic>
          <a:graphicData uri="http://schemas.openxmlformats.org/presentationml/2006/ole">
            <p:oleObj spid="_x0000_s55308" name="Equation" r:id="rId11" imgW="1790700" imgH="228600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612693" y="5061031"/>
            <a:ext cx="235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Turbulence decay rate:</a:t>
            </a:r>
            <a:endParaRPr lang="en-US" i="1" dirty="0" smtClean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803692" y="5630863"/>
          <a:ext cx="2265362" cy="554037"/>
        </p:xfrm>
        <a:graphic>
          <a:graphicData uri="http://schemas.openxmlformats.org/presentationml/2006/ole">
            <p:oleObj spid="_x0000_s55309" name="Equation" r:id="rId12" imgW="1765300" imgH="431800" progId="">
              <p:embed/>
            </p:oleObj>
          </a:graphicData>
        </a:graphic>
      </p:graphicFrame>
      <p:sp>
        <p:nvSpPr>
          <p:cNvPr id="26" name="Right Brace 25"/>
          <p:cNvSpPr/>
          <p:nvPr/>
        </p:nvSpPr>
        <p:spPr>
          <a:xfrm>
            <a:off x="2500068" y="5105909"/>
            <a:ext cx="260007" cy="1040076"/>
          </a:xfrm>
          <a:prstGeom prst="rightBrace">
            <a:avLst>
              <a:gd name="adj1" fmla="val 8333"/>
              <a:gd name="adj2" fmla="val 763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08221" y="4735883"/>
            <a:ext cx="285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shear flow timescale:  </a:t>
            </a:r>
            <a:endParaRPr lang="en-US" i="1" dirty="0" smtClean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363961" y="4768852"/>
          <a:ext cx="703887" cy="359764"/>
        </p:xfrm>
        <a:graphic>
          <a:graphicData uri="http://schemas.openxmlformats.org/presentationml/2006/ole">
            <p:oleObj spid="_x0000_s55310" name="Equation" r:id="rId13" imgW="571500" imgH="292100" progId="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869104" y="5086986"/>
          <a:ext cx="565150" cy="358775"/>
        </p:xfrm>
        <a:graphic>
          <a:graphicData uri="http://schemas.openxmlformats.org/presentationml/2006/ole">
            <p:oleObj spid="_x0000_s55311" name="Equation" r:id="rId14" imgW="457200" imgH="292100" progId="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261605" y="4803921"/>
          <a:ext cx="1239860" cy="586445"/>
        </p:xfrm>
        <a:graphic>
          <a:graphicData uri="http://schemas.openxmlformats.org/presentationml/2006/ole">
            <p:oleObj spid="_x0000_s55312" name="Equation" r:id="rId15" imgW="965200" imgH="431800" progId="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258812" y="5580686"/>
          <a:ext cx="1141412" cy="554038"/>
        </p:xfrm>
        <a:graphic>
          <a:graphicData uri="http://schemas.openxmlformats.org/presentationml/2006/ole">
            <p:oleObj spid="_x0000_s55313" name="Equation" r:id="rId16" imgW="889000" imgH="431800" progId="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670528" y="3151242"/>
          <a:ext cx="763587" cy="306388"/>
        </p:xfrm>
        <a:graphic>
          <a:graphicData uri="http://schemas.openxmlformats.org/presentationml/2006/ole">
            <p:oleObj spid="_x0000_s55316" name="Equation" r:id="rId17" imgW="508000" imgH="203200" progId="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444828" y="4519446"/>
            <a:ext cx="1699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  <a:latin typeface="Arial"/>
                <a:cs typeface="Arial"/>
              </a:rPr>
              <a:t>Statistical state of molecular motion adjusts rapidly to imposed shearing </a:t>
            </a:r>
            <a:endParaRPr lang="en-US" sz="1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44828" y="5460115"/>
            <a:ext cx="1699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  <a:latin typeface="Arial"/>
                <a:cs typeface="Arial"/>
              </a:rPr>
              <a:t>Statistical state of turbulent motions adjusts slowly to imposed shearing </a:t>
            </a:r>
            <a:endParaRPr lang="en-US" sz="14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0029"/>
            <a:ext cx="608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turbulent viscosity is the product of a velocity and a length: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12778" y="412143"/>
          <a:ext cx="2281201" cy="350954"/>
        </p:xfrm>
        <a:graphic>
          <a:graphicData uri="http://schemas.openxmlformats.org/presentationml/2006/ole">
            <p:oleObj spid="_x0000_s60418" name="Equation" r:id="rId4" imgW="1485900" imgH="22860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008" y="910066"/>
            <a:ext cx="246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I.  Mixing-length model: 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2403" y="970070"/>
          <a:ext cx="555617" cy="303064"/>
        </p:xfrm>
        <a:graphic>
          <a:graphicData uri="http://schemas.openxmlformats.org/presentationml/2006/ole">
            <p:oleObj spid="_x0000_s60422" name="Equation" r:id="rId5" imgW="419100" imgH="228600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50032" y="840061"/>
          <a:ext cx="930066" cy="603727"/>
        </p:xfrm>
        <a:graphic>
          <a:graphicData uri="http://schemas.openxmlformats.org/presentationml/2006/ole">
            <p:oleObj spid="_x0000_s60423" name="Equation" r:id="rId6" imgW="723900" imgH="4699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50127" y="930067"/>
            <a:ext cx="197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(simple shear flow)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10" y="1550112"/>
            <a:ext cx="771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Clearly not correct for decaying grid turbulence, centerline of round jet, etc. where mean velocity gradient is zero but the turbulent velocity scale is not.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0005" y="2400179"/>
            <a:ext cx="31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II.  </a:t>
            </a:r>
            <a:r>
              <a:rPr lang="en-US" dirty="0" err="1" smtClean="0">
                <a:solidFill>
                  <a:srgbClr val="0000FF"/>
                </a:solidFill>
              </a:rPr>
              <a:t>Kolmogorov-Prandtl</a:t>
            </a:r>
            <a:r>
              <a:rPr lang="en-US" dirty="0" smtClean="0">
                <a:solidFill>
                  <a:srgbClr val="0000FF"/>
                </a:solidFill>
              </a:rPr>
              <a:t> model: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64815" y="2874995"/>
          <a:ext cx="645291" cy="351977"/>
        </p:xfrm>
        <a:graphic>
          <a:graphicData uri="http://schemas.openxmlformats.org/presentationml/2006/ole">
            <p:oleObj spid="_x0000_s60424" name="Equation" r:id="rId7" imgW="419100" imgH="228600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605934" y="2839654"/>
          <a:ext cx="1050323" cy="328093"/>
        </p:xfrm>
        <a:graphic>
          <a:graphicData uri="http://schemas.openxmlformats.org/presentationml/2006/ole">
            <p:oleObj spid="_x0000_s60425" name="Equation" r:id="rId8" imgW="609600" imgH="190500" progId="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710363" y="800100"/>
          <a:ext cx="1549400" cy="673100"/>
        </p:xfrm>
        <a:graphic>
          <a:graphicData uri="http://schemas.openxmlformats.org/presentationml/2006/ole">
            <p:oleObj spid="_x0000_s60427" name="Equation" r:id="rId9" imgW="1079500" imgH="469900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238227" y="2857008"/>
          <a:ext cx="2025650" cy="390525"/>
        </p:xfrm>
        <a:graphic>
          <a:graphicData uri="http://schemas.openxmlformats.org/presentationml/2006/ole">
            <p:oleObj spid="_x0000_s60428" name="Equation" r:id="rId10" imgW="1181100" imgH="22860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0018" y="3270239"/>
            <a:ext cx="74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Need: 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494668" y="3275028"/>
          <a:ext cx="438150" cy="327025"/>
        </p:xfrm>
        <a:graphic>
          <a:graphicData uri="http://schemas.openxmlformats.org/presentationml/2006/ole">
            <p:oleObj spid="_x0000_s60429" name="Equation" r:id="rId11" imgW="254000" imgH="19050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90020" y="3650266"/>
            <a:ext cx="73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Must solve model transport equation for </a:t>
            </a:r>
            <a:r>
              <a:rPr lang="en-US" i="1" dirty="0" err="1" smtClean="0"/>
              <a:t>k</a:t>
            </a:r>
            <a:r>
              <a:rPr lang="en-US" dirty="0" err="1" smtClean="0"/>
              <a:t>(</a:t>
            </a:r>
            <a:r>
              <a:rPr lang="en-US" b="1" i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t</a:t>
            </a:r>
            <a:r>
              <a:rPr lang="en-US" dirty="0" smtClean="0"/>
              <a:t>) – called a </a:t>
            </a:r>
            <a:r>
              <a:rPr lang="en-US" i="1" dirty="0" smtClean="0">
                <a:solidFill>
                  <a:srgbClr val="0000FF"/>
                </a:solidFill>
              </a:rPr>
              <a:t>one-equation model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000" y="30003"/>
            <a:ext cx="6194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Models of the turbulent viscosity (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ν</a:t>
            </a:r>
            <a:r>
              <a:rPr lang="en-US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):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10005" y="4020293"/>
            <a:ext cx="6006773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Strategy: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specify mixing length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 solve model equation for </a:t>
            </a:r>
            <a:r>
              <a:rPr lang="en-US" i="1" dirty="0" err="1" smtClean="0"/>
              <a:t>k</a:t>
            </a:r>
            <a:endParaRPr lang="en-US" i="1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i="1" dirty="0" smtClean="0"/>
              <a:t>  </a:t>
            </a:r>
            <a:r>
              <a:rPr lang="en-US" dirty="0" smtClean="0"/>
              <a:t> </a:t>
            </a:r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                                           turbulent viscosity hypothesis</a:t>
            </a:r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Solve RANS for </a:t>
            </a:r>
          </a:p>
        </p:txBody>
      </p:sp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835066" y="4847134"/>
          <a:ext cx="1254993" cy="341136"/>
        </p:xfrm>
        <a:graphic>
          <a:graphicData uri="http://schemas.openxmlformats.org/presentationml/2006/ole">
            <p:oleObj spid="_x0000_s60430" name="Equation" r:id="rId12" imgW="838200" imgH="228600" progId="">
              <p:embed/>
            </p:oleObj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830025" y="5126782"/>
          <a:ext cx="2397378" cy="673030"/>
        </p:xfrm>
        <a:graphic>
          <a:graphicData uri="http://schemas.openxmlformats.org/presentationml/2006/ole">
            <p:oleObj spid="_x0000_s60431" name="Equation" r:id="rId13" imgW="1854200" imgH="520700" progId="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392927" y="5700417"/>
          <a:ext cx="3490877" cy="584679"/>
        </p:xfrm>
        <a:graphic>
          <a:graphicData uri="http://schemas.openxmlformats.org/presentationml/2006/ole">
            <p:oleObj spid="_x0000_s60432" name="Equation" r:id="rId14" imgW="2578100" imgH="431800" progId="">
              <p:embed/>
            </p:oleObj>
          </a:graphicData>
        </a:graphic>
      </p:graphicFrame>
      <p:pic>
        <p:nvPicPr>
          <p:cNvPr id="31" name="Picture 30" descr="lka0071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4864" y="4078768"/>
            <a:ext cx="3029136" cy="277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25" y="32725"/>
            <a:ext cx="491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Equation for </a:t>
            </a:r>
            <a:r>
              <a:rPr lang="en-US" i="1" dirty="0" err="1" smtClean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(turbulent kinetic energy          ):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2906" y="717523"/>
          <a:ext cx="2927181" cy="648161"/>
        </p:xfrm>
        <a:graphic>
          <a:graphicData uri="http://schemas.openxmlformats.org/presentationml/2006/ole">
            <p:oleObj spid="_x0000_s64514" name="Equation" r:id="rId3" imgW="1778000" imgH="3937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003" y="1760126"/>
            <a:ext cx="67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Flux: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3684" y="1590115"/>
          <a:ext cx="3409484" cy="751835"/>
        </p:xfrm>
        <a:graphic>
          <a:graphicData uri="http://schemas.openxmlformats.org/presentationml/2006/ole">
            <p:oleObj spid="_x0000_s64515" name="Equation" r:id="rId4" imgW="2476500" imgH="5461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003" y="2580188"/>
            <a:ext cx="12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87431" y="2498905"/>
          <a:ext cx="1282647" cy="641324"/>
        </p:xfrm>
        <a:graphic>
          <a:graphicData uri="http://schemas.openxmlformats.org/presentationml/2006/ole">
            <p:oleObj spid="_x0000_s64516" name="Equation" r:id="rId5" imgW="889000" imgH="4445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0003" y="3500252"/>
            <a:ext cx="130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Dissipation: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2293" y="3350242"/>
          <a:ext cx="2484205" cy="671829"/>
        </p:xfrm>
        <a:graphic>
          <a:graphicData uri="http://schemas.openxmlformats.org/presentationml/2006/ole">
            <p:oleObj spid="_x0000_s64517" name="Equation" r:id="rId6" imgW="2019300" imgH="54610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30910" y="-19144"/>
          <a:ext cx="574040" cy="523389"/>
        </p:xfrm>
        <a:graphic>
          <a:graphicData uri="http://schemas.openxmlformats.org/presentationml/2006/ole">
            <p:oleObj spid="_x0000_s64518" name="Equation" r:id="rId7" imgW="431800" imgH="39370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148" y="1246633"/>
            <a:ext cx="262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Arial"/>
                <a:cs typeface="Arial"/>
              </a:rPr>
              <a:t>Closure Approximations</a:t>
            </a:r>
            <a:endParaRPr lang="en-US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64232" y="4367880"/>
          <a:ext cx="963742" cy="619548"/>
        </p:xfrm>
        <a:graphic>
          <a:graphicData uri="http://schemas.openxmlformats.org/presentationml/2006/ole">
            <p:oleObj spid="_x0000_s64519" name="Equation" r:id="rId8" imgW="711200" imgH="457200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82407" y="1786673"/>
          <a:ext cx="3354388" cy="874631"/>
        </p:xfrm>
        <a:graphic>
          <a:graphicData uri="http://schemas.openxmlformats.org/presentationml/2006/ole">
            <p:oleObj spid="_x0000_s64520" name="Equation" r:id="rId9" imgW="2565400" imgH="6604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40778" y="170045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 gradient flux of </a:t>
            </a:r>
          </a:p>
          <a:p>
            <a:r>
              <a:rPr lang="en-US" dirty="0" smtClean="0"/>
              <a:t>turbulent kinetic energy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50149" y="2796747"/>
            <a:ext cx="36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Turbulent viscosity hypothesis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675" y="5456068"/>
            <a:ext cx="8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Close form, BUT fundamentally incomplete – mixing length </a:t>
            </a:r>
            <a:r>
              <a:rPr lang="en-US" i="1" dirty="0" smtClean="0"/>
              <a:t>l</a:t>
            </a:r>
            <a:r>
              <a:rPr lang="en-US" i="1" baseline="-25000" dirty="0" smtClean="0"/>
              <a:t>m </a:t>
            </a:r>
            <a:r>
              <a:rPr lang="en-US" dirty="0" smtClean="0"/>
              <a:t>must be specified.  </a:t>
            </a:r>
            <a:endParaRPr lang="en-US" dirty="0"/>
          </a:p>
        </p:txBody>
      </p:sp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4604908" y="604348"/>
          <a:ext cx="4539092" cy="599414"/>
        </p:xfrm>
        <a:graphic>
          <a:graphicData uri="http://schemas.openxmlformats.org/presentationml/2006/ole">
            <p:oleObj spid="_x0000_s64523" name="Equation" r:id="rId10" imgW="3467100" imgH="457200" progId="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0800000">
            <a:off x="4501932" y="1996967"/>
            <a:ext cx="893379" cy="5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526" name="Object 14"/>
          <p:cNvGraphicFramePr>
            <a:graphicFrameLocks noChangeAspect="1"/>
          </p:cNvGraphicFramePr>
          <p:nvPr/>
        </p:nvGraphicFramePr>
        <p:xfrm>
          <a:off x="5534025" y="3103563"/>
          <a:ext cx="2397125" cy="673100"/>
        </p:xfrm>
        <a:graphic>
          <a:graphicData uri="http://schemas.openxmlformats.org/presentationml/2006/ole">
            <p:oleObj spid="_x0000_s64526" name="Equation" r:id="rId11" imgW="1854200" imgH="520700" progId="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10800000">
            <a:off x="3065518" y="2811517"/>
            <a:ext cx="2377091" cy="537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97295" y="3923862"/>
            <a:ext cx="247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Kolmogorov</a:t>
            </a:r>
            <a:r>
              <a:rPr lang="en-US" dirty="0" smtClean="0"/>
              <a:t> hypothesis: 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179245" y="3866054"/>
          <a:ext cx="546319" cy="561928"/>
        </p:xfrm>
        <a:graphic>
          <a:graphicData uri="http://schemas.openxmlformats.org/presentationml/2006/ole">
            <p:oleObj spid="_x0000_s64527" name="Equation" r:id="rId12" imgW="444500" imgH="457200" progId="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660053" y="4361794"/>
            <a:ext cx="348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dissipation at small scales =</a:t>
            </a:r>
          </a:p>
          <a:p>
            <a:r>
              <a:rPr lang="en-US" dirty="0" smtClean="0"/>
              <a:t>Energy injection at integral scale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4182245" y="3823140"/>
            <a:ext cx="586825" cy="578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08" y="220020"/>
            <a:ext cx="37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III.  </a:t>
            </a:r>
            <a:r>
              <a:rPr lang="en-US" i="1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– </a:t>
            </a:r>
            <a:r>
              <a:rPr lang="en-US" dirty="0" err="1" smtClean="0">
                <a:solidFill>
                  <a:srgbClr val="0000FF"/>
                </a:solidFill>
              </a:rPr>
              <a:t>ε</a:t>
            </a:r>
            <a:r>
              <a:rPr lang="en-US" dirty="0" smtClean="0">
                <a:solidFill>
                  <a:srgbClr val="0000FF"/>
                </a:solidFill>
              </a:rPr>
              <a:t> model (</a:t>
            </a:r>
            <a:r>
              <a:rPr lang="en-US" i="1" dirty="0" smtClean="0">
                <a:solidFill>
                  <a:srgbClr val="0000FF"/>
                </a:solidFill>
              </a:rPr>
              <a:t>two-equation model</a:t>
            </a:r>
            <a:r>
              <a:rPr lang="en-US" dirty="0" smtClean="0">
                <a:solidFill>
                  <a:srgbClr val="0000FF"/>
                </a:solidFill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017" y="710052"/>
            <a:ext cx="83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model transport equations for two turbulence quantities (in this case </a:t>
            </a:r>
            <a:r>
              <a:rPr lang="en-US" i="1" dirty="0" err="1" smtClean="0"/>
              <a:t>k</a:t>
            </a:r>
            <a:r>
              <a:rPr lang="en-US" dirty="0" smtClean="0"/>
              <a:t> and </a:t>
            </a:r>
            <a:r>
              <a:rPr lang="en-US" dirty="0" err="1" smtClean="0"/>
              <a:t>ε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 can be complete (constants, but flow dependent quantities (like </a:t>
            </a:r>
            <a:r>
              <a:rPr lang="en-US" i="1" dirty="0" smtClean="0"/>
              <a:t>l</a:t>
            </a:r>
            <a:r>
              <a:rPr lang="en-US" i="1" baseline="-25000" dirty="0" smtClean="0"/>
              <a:t>m</a:t>
            </a:r>
            <a:r>
              <a:rPr lang="en-US" dirty="0" smtClean="0"/>
              <a:t>) are not required).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033" y="1520111"/>
            <a:ext cx="79039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romanLcPeriod"/>
            </a:pPr>
            <a:r>
              <a:rPr lang="en-US" dirty="0" smtClean="0"/>
              <a:t>Model transport equation for </a:t>
            </a:r>
            <a:r>
              <a:rPr lang="en-US" i="1" dirty="0" err="1" smtClean="0"/>
              <a:t>k</a:t>
            </a:r>
            <a:r>
              <a:rPr lang="en-US" dirty="0" smtClean="0"/>
              <a:t> (same as that in one-equation model)</a:t>
            </a:r>
          </a:p>
          <a:p>
            <a:pPr marL="342900" indent="-34290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Model transport equation for </a:t>
            </a:r>
            <a:r>
              <a:rPr lang="en-US" dirty="0" err="1" smtClean="0"/>
              <a:t>ε</a:t>
            </a:r>
            <a:r>
              <a:rPr lang="en-US" dirty="0" smtClean="0"/>
              <a:t> (empirical, RANS equation for </a:t>
            </a:r>
            <a:r>
              <a:rPr lang="en-US" dirty="0" err="1" smtClean="0"/>
              <a:t>ε</a:t>
            </a:r>
            <a:r>
              <a:rPr lang="en-US" dirty="0" smtClean="0"/>
              <a:t> describes processes in dissipative range)</a:t>
            </a:r>
          </a:p>
          <a:p>
            <a:pPr marL="342900" indent="-342900">
              <a:spcAft>
                <a:spcPts val="1200"/>
              </a:spcAft>
              <a:buFont typeface="+mj-lt"/>
              <a:buAutoNum type="romanLcPeriod"/>
            </a:pPr>
            <a:r>
              <a:rPr lang="en-US" dirty="0" smtClean="0"/>
              <a:t>Specify turbulent viscosity as                     (depends only on turbulence</a:t>
            </a:r>
          </a:p>
          <a:p>
            <a:pPr marL="342900" indent="-342900">
              <a:spcAft>
                <a:spcPts val="3600"/>
              </a:spcAft>
            </a:pPr>
            <a:r>
              <a:rPr lang="en-US" dirty="0" smtClean="0"/>
              <a:t>      quantities, independent of mean flow properties)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69105" y="2318634"/>
          <a:ext cx="931041" cy="586211"/>
        </p:xfrm>
        <a:graphic>
          <a:graphicData uri="http://schemas.openxmlformats.org/presentationml/2006/ole">
            <p:oleObj spid="_x0000_s65538" name="Equation" r:id="rId3" imgW="685800" imgH="4318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6673" y="3397925"/>
          <a:ext cx="4223454" cy="746471"/>
        </p:xfrm>
        <a:graphic>
          <a:graphicData uri="http://schemas.openxmlformats.org/presentationml/2006/ole">
            <p:oleObj spid="_x0000_s65539" name="Equation" r:id="rId4" imgW="2730500" imgH="48260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38176" y="3418493"/>
          <a:ext cx="891990" cy="314820"/>
        </p:xfrm>
        <a:graphic>
          <a:graphicData uri="http://schemas.openxmlformats.org/presentationml/2006/ole">
            <p:oleObj spid="_x0000_s65540" name="Equation" r:id="rId5" imgW="647700" imgH="2286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30813" y="3759200"/>
          <a:ext cx="909637" cy="296863"/>
        </p:xfrm>
        <a:graphic>
          <a:graphicData uri="http://schemas.openxmlformats.org/presentationml/2006/ole">
            <p:oleObj spid="_x0000_s65541" name="Equation" r:id="rId6" imgW="660400" imgH="2159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21288" y="4090988"/>
          <a:ext cx="927100" cy="296862"/>
        </p:xfrm>
        <a:graphic>
          <a:graphicData uri="http://schemas.openxmlformats.org/presentationml/2006/ole">
            <p:oleObj spid="_x0000_s65542" name="Equation" r:id="rId7" imgW="673100" imgH="21590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299075" y="4433888"/>
          <a:ext cx="769938" cy="279400"/>
        </p:xfrm>
        <a:graphic>
          <a:graphicData uri="http://schemas.openxmlformats.org/presentationml/2006/ole">
            <p:oleObj spid="_x0000_s65543" name="Equation" r:id="rId8" imgW="558800" imgH="20320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18125" y="4756150"/>
          <a:ext cx="733425" cy="296863"/>
        </p:xfrm>
        <a:graphic>
          <a:graphicData uri="http://schemas.openxmlformats.org/presentationml/2006/ole">
            <p:oleObj spid="_x0000_s65544" name="Equation" r:id="rId9" imgW="533400" imgH="215900" progId="">
              <p:embed/>
            </p:oleObj>
          </a:graphicData>
        </a:graphic>
      </p:graphicFrame>
      <p:sp>
        <p:nvSpPr>
          <p:cNvPr id="12" name="Right Brace 11"/>
          <p:cNvSpPr/>
          <p:nvPr/>
        </p:nvSpPr>
        <p:spPr>
          <a:xfrm>
            <a:off x="6140168" y="3400248"/>
            <a:ext cx="290008" cy="1630119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63371" y="3860282"/>
            <a:ext cx="2780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Standard values!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(Launder and Sharma 1974)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004" y="5020366"/>
            <a:ext cx="90139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 the simplest complete turbulence model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 incorporated into many commercial CFD codes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 has been applied to a wide range of incompressible flows and, modified, to a more limited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   range of compressible problems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 inaccuracies stem from the underlying turbulent viscosity hypothesis and from the </a:t>
            </a:r>
            <a:r>
              <a:rPr lang="en-US" dirty="0" err="1" smtClean="0">
                <a:solidFill>
                  <a:srgbClr val="800000"/>
                </a:solidFill>
              </a:rPr>
              <a:t>ε</a:t>
            </a:r>
            <a:r>
              <a:rPr lang="en-US" dirty="0" smtClean="0">
                <a:solidFill>
                  <a:srgbClr val="800000"/>
                </a:solidFill>
              </a:rPr>
              <a:t> equation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 </a:t>
            </a:r>
            <a:r>
              <a:rPr lang="en-US" dirty="0" err="1" smtClean="0">
                <a:solidFill>
                  <a:srgbClr val="800000"/>
                </a:solidFill>
              </a:rPr>
              <a:t>ε</a:t>
            </a:r>
            <a:r>
              <a:rPr lang="en-US" dirty="0" smtClean="0">
                <a:solidFill>
                  <a:srgbClr val="800000"/>
                </a:solidFill>
              </a:rPr>
              <a:t> equation and constants can be obtained via renormalization group methods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20" y="134107"/>
            <a:ext cx="254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Beyond RANS models: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72562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The mean velocity and Reynolds stresses are only the first and second moments of the </a:t>
            </a:r>
            <a:r>
              <a:rPr lang="en-US" dirty="0" err="1" smtClean="0"/>
              <a:t>Eulerian</a:t>
            </a:r>
            <a:r>
              <a:rPr lang="en-US" dirty="0" smtClean="0"/>
              <a:t>   velocity PDF                          .</a:t>
            </a:r>
          </a:p>
          <a:p>
            <a:pPr>
              <a:buFont typeface="Arial"/>
              <a:buChar char="•"/>
            </a:pPr>
            <a:r>
              <a:rPr lang="en-US" dirty="0" smtClean="0"/>
              <a:t>  PDF methods evolve an exact, but unclosed, equation for the evolution of the one point, one time </a:t>
            </a:r>
            <a:r>
              <a:rPr lang="en-US" dirty="0" err="1" smtClean="0"/>
              <a:t>Eulerian</a:t>
            </a:r>
            <a:r>
              <a:rPr lang="en-US" dirty="0" smtClean="0"/>
              <a:t> PDF of the velocity                    , derived from incompressible </a:t>
            </a:r>
            <a:r>
              <a:rPr lang="en-US" dirty="0" err="1" smtClean="0"/>
              <a:t>Navier</a:t>
            </a:r>
            <a:r>
              <a:rPr lang="en-US" dirty="0" smtClean="0"/>
              <a:t>–Stokes.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11" y="650053"/>
            <a:ext cx="151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PDF methods: 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87915" y="1918139"/>
          <a:ext cx="1152546" cy="328888"/>
        </p:xfrm>
        <a:graphic>
          <a:graphicData uri="http://schemas.openxmlformats.org/presentationml/2006/ole">
            <p:oleObj spid="_x0000_s140291" name="Equation" r:id="rId3" imgW="876300" imgH="2286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758965"/>
            <a:ext cx="881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Pope, S.B. (2008), </a:t>
            </a:r>
            <a:r>
              <a:rPr lang="en-US" i="1" dirty="0" smtClean="0"/>
              <a:t>Turbulent Flows</a:t>
            </a:r>
            <a:endParaRPr lang="en-US" dirty="0" smtClean="0"/>
          </a:p>
          <a:p>
            <a:r>
              <a:rPr lang="en-US" dirty="0" err="1" smtClean="0"/>
              <a:t>Dopozo</a:t>
            </a:r>
            <a:r>
              <a:rPr lang="en-US" dirty="0" smtClean="0"/>
              <a:t>, C. (1994), Recent developments in PDF methods, in </a:t>
            </a:r>
            <a:r>
              <a:rPr lang="en-US" i="1" dirty="0" smtClean="0"/>
              <a:t>Turbulent Reacting Flows</a:t>
            </a:r>
            <a:endParaRPr lang="en-US" dirty="0" smtClean="0"/>
          </a:p>
          <a:p>
            <a:r>
              <a:rPr lang="en-US" dirty="0" smtClean="0"/>
              <a:t>O’Brien, E.E. (1979), The probability density function (</a:t>
            </a:r>
            <a:r>
              <a:rPr lang="en-US" dirty="0" err="1" smtClean="0"/>
              <a:t>pdf</a:t>
            </a:r>
            <a:r>
              <a:rPr lang="en-US" dirty="0" smtClean="0"/>
              <a:t>) approach to reacting turbulent flows, in </a:t>
            </a:r>
            <a:r>
              <a:rPr lang="en-US" i="1" dirty="0" smtClean="0"/>
              <a:t>Topics in Applied Physics, Vol. 44</a:t>
            </a:r>
            <a:endParaRPr lang="en-US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38" y="133866"/>
            <a:ext cx="618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Spatial correlations and the velocity power spectrum: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9241" y="823310"/>
            <a:ext cx="540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point correlation  (two-point, one-time covariance):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7409" y="1418896"/>
          <a:ext cx="2909179" cy="415597"/>
        </p:xfrm>
        <a:graphic>
          <a:graphicData uri="http://schemas.openxmlformats.org/presentationml/2006/ole">
            <p:oleObj spid="_x0000_s139266" name="Equation" r:id="rId3" imgW="1955800" imgH="2794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9311" y="2032000"/>
            <a:ext cx="299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homogeneous turbulence: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72051" y="2119589"/>
          <a:ext cx="1902811" cy="311369"/>
        </p:xfrm>
        <a:graphic>
          <a:graphicData uri="http://schemas.openxmlformats.org/presentationml/2006/ole">
            <p:oleObj spid="_x0000_s139267" name="Equation" r:id="rId4" imgW="1397000" imgH="2286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36659" y="2119586"/>
          <a:ext cx="1808873" cy="328886"/>
        </p:xfrm>
        <a:graphic>
          <a:graphicData uri="http://schemas.openxmlformats.org/presentationml/2006/ole">
            <p:oleObj spid="_x0000_s139268" name="Equation" r:id="rId5" imgW="1257300" imgH="2286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1862" y="2715173"/>
            <a:ext cx="188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43213" y="2705100"/>
          <a:ext cx="2620962" cy="457200"/>
        </p:xfrm>
        <a:graphic>
          <a:graphicData uri="http://schemas.openxmlformats.org/presentationml/2006/ole">
            <p:oleObj spid="_x0000_s139269" name="Equation" r:id="rId6" imgW="1676400" imgH="29210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4193" y="3393090"/>
            <a:ext cx="164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its inverse: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10136" y="3326962"/>
          <a:ext cx="3140075" cy="657225"/>
        </p:xfrm>
        <a:graphic>
          <a:graphicData uri="http://schemas.openxmlformats.org/presentationml/2006/ole">
            <p:oleObj spid="_x0000_s139270" name="Equation" r:id="rId7" imgW="2006600" imgH="41910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9241" y="4405586"/>
            <a:ext cx="114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         :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995849" y="4510691"/>
          <a:ext cx="463917" cy="248527"/>
        </p:xfrm>
        <a:graphic>
          <a:graphicData uri="http://schemas.openxmlformats.org/presentationml/2006/ole">
            <p:oleObj spid="_x0000_s139271" name="Equation" r:id="rId8" imgW="355600" imgH="190500" progId="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58723" y="4423105"/>
          <a:ext cx="2499118" cy="378156"/>
        </p:xfrm>
        <a:graphic>
          <a:graphicData uri="http://schemas.openxmlformats.org/presentationml/2006/ole">
            <p:oleObj spid="_x0000_s139272" name="Equation" r:id="rId9" imgW="1930400" imgH="292100" progId="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95148" y="4980014"/>
          <a:ext cx="3088682" cy="537917"/>
        </p:xfrm>
        <a:graphic>
          <a:graphicData uri="http://schemas.openxmlformats.org/presentationml/2006/ole">
            <p:oleObj spid="_x0000_s139273" name="Equation" r:id="rId10" imgW="2260600" imgH="393700" progId="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4000" y="5640551"/>
            <a:ext cx="87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Define: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114097" y="5561943"/>
          <a:ext cx="2602950" cy="630402"/>
        </p:xfrm>
        <a:graphic>
          <a:graphicData uri="http://schemas.openxmlformats.org/presentationml/2006/ole">
            <p:oleObj spid="_x0000_s139274" name="Equation" r:id="rId11" imgW="1625600" imgH="39370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11379" y="4028966"/>
            <a:ext cx="3739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Autocorrelation theorem:  the power spectrum of a function is the Fourier transform of its autocorrelation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510704" y="4992413"/>
          <a:ext cx="1693259" cy="461798"/>
        </p:xfrm>
        <a:graphic>
          <a:graphicData uri="http://schemas.openxmlformats.org/presentationml/2006/ole">
            <p:oleObj spid="_x0000_s139275" name="Equation" r:id="rId12" imgW="977900" imgH="266700" progId="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453335" y="5491655"/>
          <a:ext cx="3328275" cy="665655"/>
        </p:xfrm>
        <a:graphic>
          <a:graphicData uri="http://schemas.openxmlformats.org/presentationml/2006/ole">
            <p:oleObj spid="_x0000_s139276" name="Equation" r:id="rId13" imgW="1968500" imgH="393700" progId="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Integrate over shell: spectral kinetic energy density per unit mass – contribution to kinetic energy by  modes with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wavenumbers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between 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k+dk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22428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Multi-scale</a:t>
            </a:r>
          </a:p>
          <a:p>
            <a:pPr marL="1139825" lvl="3" indent="-230188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Significant energy over many scales – scale separation an idealization</a:t>
            </a:r>
          </a:p>
          <a:p>
            <a:pPr marL="1139825" lvl="3" indent="-230188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Large scale flow depends on geometry and external forcing</a:t>
            </a:r>
          </a:p>
          <a:p>
            <a:pPr marL="1139825" lvl="3" indent="-230188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Small scale flow – “universal character”</a:t>
            </a:r>
          </a:p>
          <a:p>
            <a:pPr marL="1139825" lvl="3" indent="-230188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Period – Scale – Energy relationship:  </a:t>
            </a:r>
          </a:p>
          <a:p>
            <a:pPr marL="1597025" lvl="4" indent="-230188"/>
            <a:r>
              <a:rPr lang="en-US" sz="1600" dirty="0" smtClean="0">
                <a:latin typeface="Arial"/>
                <a:cs typeface="Arial"/>
              </a:rPr>
              <a:t>	small scales, high frequency, low energy</a:t>
            </a:r>
          </a:p>
          <a:p>
            <a:pPr marL="1597025" lvl="4" indent="-230188"/>
            <a:r>
              <a:rPr lang="en-US" sz="1600" dirty="0" smtClean="0">
                <a:latin typeface="Arial"/>
                <a:cs typeface="Arial"/>
              </a:rPr>
              <a:t>	large scales, low frequency, high energy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787373" y="2171700"/>
          <a:ext cx="6318250" cy="746125"/>
        </p:xfrm>
        <a:graphic>
          <a:graphicData uri="http://schemas.openxmlformats.org/presentationml/2006/ole">
            <p:oleObj spid="_x0000_s21506" name="Equation" r:id="rId4" imgW="4076700" imgH="482600" progId="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6211669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Werne</a:t>
            </a:r>
            <a:r>
              <a:rPr lang="en-US" dirty="0" smtClean="0"/>
              <a:t>, </a:t>
            </a:r>
            <a:r>
              <a:rPr lang="en-US" dirty="0" err="1" smtClean="0"/>
              <a:t>Fritts</a:t>
            </a:r>
            <a:r>
              <a:rPr lang="en-US" dirty="0" smtClean="0"/>
              <a:t>, et al. (1999+)</a:t>
            </a:r>
          </a:p>
          <a:p>
            <a:r>
              <a:rPr lang="en-US" dirty="0" smtClean="0"/>
              <a:t>DNS Kelvin-</a:t>
            </a:r>
            <a:r>
              <a:rPr lang="en-US" dirty="0" err="1" smtClean="0"/>
              <a:t>Helmholz</a:t>
            </a:r>
            <a:r>
              <a:rPr lang="en-US" dirty="0" smtClean="0"/>
              <a:t> instability</a:t>
            </a:r>
            <a:endParaRPr lang="en-US" dirty="0"/>
          </a:p>
        </p:txBody>
      </p:sp>
      <p:pic>
        <p:nvPicPr>
          <p:cNvPr id="32" name="KHLambdaComb.avi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3026085"/>
            <a:ext cx="4198467" cy="3201996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368800" y="3131823"/>
            <a:ext cx="4075912" cy="508123"/>
            <a:chOff x="4489768" y="3131823"/>
            <a:chExt cx="4075912" cy="508123"/>
          </a:xfrm>
        </p:grpSpPr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4489768" y="3170555"/>
            <a:ext cx="550862" cy="314325"/>
          </p:xfrm>
          <a:graphic>
            <a:graphicData uri="http://schemas.openxmlformats.org/presentationml/2006/ole">
              <p:oleObj spid="_x0000_s21513" name="Equation" r:id="rId6" imgW="355600" imgH="203200" progId="">
                <p:embed/>
              </p:oleObj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5198426" y="3131823"/>
            <a:ext cx="1278503" cy="508123"/>
          </p:xfrm>
          <a:graphic>
            <a:graphicData uri="http://schemas.openxmlformats.org/presentationml/2006/ole">
              <p:oleObj spid="_x0000_s21514" name="Equation" r:id="rId7" imgW="990600" imgH="393700" progId="">
                <p:embed/>
              </p:oleObj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6572878" y="3149911"/>
            <a:ext cx="1992802" cy="389485"/>
          </p:xfrm>
          <a:graphic>
            <a:graphicData uri="http://schemas.openxmlformats.org/presentationml/2006/ole">
              <p:oleObj spid="_x0000_s21516" name="Equation" r:id="rId8" imgW="1295400" imgH="254000" progId="">
                <p:embed/>
              </p:oleObj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4267200" y="3718360"/>
            <a:ext cx="470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Exponential damping with rate fastest at smallest scales.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68800" y="4487069"/>
            <a:ext cx="3596958" cy="290512"/>
            <a:chOff x="4368800" y="4487069"/>
            <a:chExt cx="3596958" cy="290512"/>
          </a:xfrm>
        </p:grpSpPr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4368800" y="4495006"/>
            <a:ext cx="708025" cy="274638"/>
          </p:xfrm>
          <a:graphic>
            <a:graphicData uri="http://schemas.openxmlformats.org/presentationml/2006/ole">
              <p:oleObj spid="_x0000_s21517" name="Equation" r:id="rId9" imgW="457200" imgH="177800" progId="">
                <p:embed/>
              </p:oleObj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5406708" y="4487069"/>
            <a:ext cx="2559050" cy="290512"/>
          </p:xfrm>
          <a:graphic>
            <a:graphicData uri="http://schemas.openxmlformats.org/presentationml/2006/ole">
              <p:oleObj spid="_x0000_s21518" name="Equation" r:id="rId10" imgW="1663700" imgH="190500" progId="">
                <p:embed/>
              </p:oleObj>
            </a:graphicData>
          </a:graphic>
        </p:graphicFrame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403090" y="4864104"/>
          <a:ext cx="1103948" cy="309880"/>
        </p:xfrm>
        <a:graphic>
          <a:graphicData uri="http://schemas.openxmlformats.org/presentationml/2006/ole">
            <p:oleObj spid="_x0000_s21519" name="Equation" r:id="rId11" imgW="723900" imgH="203200" progId="">
              <p:embed/>
            </p:oleObj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4390877" y="6036439"/>
            <a:ext cx="1757680" cy="589280"/>
            <a:chOff x="4500880" y="5486400"/>
            <a:chExt cx="1757680" cy="589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500880" y="5770880"/>
              <a:ext cx="1219200" cy="304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5684520" y="5491480"/>
              <a:ext cx="579120" cy="5689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511040" y="5496560"/>
              <a:ext cx="1747520" cy="26416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300119" y="5110375"/>
            <a:ext cx="3946964" cy="656985"/>
            <a:chOff x="4330119" y="5210382"/>
            <a:chExt cx="3946964" cy="656985"/>
          </a:xfrm>
        </p:grpSpPr>
        <p:sp>
          <p:nvSpPr>
            <p:cNvPr id="90" name="TextBox 89"/>
            <p:cNvSpPr txBox="1"/>
            <p:nvPr/>
          </p:nvSpPr>
          <p:spPr>
            <a:xfrm>
              <a:off x="4330119" y="5210382"/>
              <a:ext cx="3946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Do triad interactions produce on average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                         ?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/>
          </p:nvGraphicFramePr>
          <p:xfrm>
            <a:off x="4422990" y="5530817"/>
            <a:ext cx="1425575" cy="336550"/>
          </p:xfrm>
          <a:graphic>
            <a:graphicData uri="http://schemas.openxmlformats.org/presentationml/2006/ole">
              <p:oleObj spid="_x0000_s21520" name="Equation" r:id="rId12" imgW="1016000" imgH="241300" progId="">
                <p:embed/>
              </p:oleObj>
            </a:graphicData>
          </a:graphic>
        </p:graphicFrame>
      </p:grpSp>
      <p:grpSp>
        <p:nvGrpSpPr>
          <p:cNvPr id="87" name="Group 86"/>
          <p:cNvGrpSpPr/>
          <p:nvPr/>
        </p:nvGrpSpPr>
        <p:grpSpPr>
          <a:xfrm>
            <a:off x="7994802" y="5756579"/>
            <a:ext cx="863600" cy="863600"/>
            <a:chOff x="7924800" y="5496560"/>
            <a:chExt cx="863600" cy="863600"/>
          </a:xfrm>
        </p:grpSpPr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7945120" y="5516880"/>
              <a:ext cx="843280" cy="84328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V="1">
              <a:off x="7503160" y="5918200"/>
              <a:ext cx="863600" cy="203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934960" y="5516880"/>
              <a:ext cx="84328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356646" y="5730419"/>
            <a:ext cx="1239520" cy="544034"/>
            <a:chOff x="6136640" y="6090446"/>
            <a:chExt cx="1239520" cy="544034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156960" y="6329680"/>
              <a:ext cx="1219200" cy="304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6640182" y="6090446"/>
              <a:ext cx="715658" cy="51355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V="1">
              <a:off x="6136640" y="6100446"/>
              <a:ext cx="533542" cy="22923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41275" y="-41696"/>
            <a:ext cx="7589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Kolmogorov</a:t>
            </a:r>
            <a:r>
              <a:rPr lang="en-US" sz="2000" dirty="0"/>
              <a:t> (1941):</a:t>
            </a:r>
            <a:endParaRPr lang="en-US" sz="1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238" y="329779"/>
            <a:ext cx="2060575" cy="2208212"/>
            <a:chOff x="115" y="1975"/>
            <a:chExt cx="1298" cy="1391"/>
          </a:xfrm>
        </p:grpSpPr>
        <p:pic>
          <p:nvPicPr>
            <p:cNvPr id="534532" name="Picture 4" descr="225px-Kolmogorov-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6" y="2040"/>
              <a:ext cx="707" cy="566"/>
            </a:xfrm>
            <a:prstGeom prst="rect">
              <a:avLst/>
            </a:prstGeom>
            <a:noFill/>
          </p:spPr>
        </p:pic>
        <p:pic>
          <p:nvPicPr>
            <p:cNvPr id="534533" name="Picture 5" descr="images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" y="1975"/>
              <a:ext cx="722" cy="828"/>
            </a:xfrm>
            <a:prstGeom prst="rect">
              <a:avLst/>
            </a:prstGeom>
            <a:noFill/>
          </p:spPr>
        </p:pic>
        <p:pic>
          <p:nvPicPr>
            <p:cNvPr id="534534" name="Picture 6" descr="images-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5" y="2587"/>
              <a:ext cx="615" cy="779"/>
            </a:xfrm>
            <a:prstGeom prst="rect">
              <a:avLst/>
            </a:prstGeom>
            <a:noFill/>
          </p:spPr>
        </p:pic>
      </p:grpSp>
      <p:graphicFrame>
        <p:nvGraphicFramePr>
          <p:cNvPr id="534553" name="Object 25"/>
          <p:cNvGraphicFramePr>
            <a:graphicFrameLocks noChangeAspect="1"/>
          </p:cNvGraphicFramePr>
          <p:nvPr/>
        </p:nvGraphicFramePr>
        <p:xfrm>
          <a:off x="6653213" y="0"/>
          <a:ext cx="2490787" cy="2406650"/>
        </p:xfrm>
        <a:graphic>
          <a:graphicData uri="http://schemas.openxmlformats.org/presentationml/2006/ole">
            <p:oleObj spid="_x0000_s136197" name="Equation" r:id="rId7" imgW="1219200" imgH="1181100" progId="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74802" y="2584231"/>
            <a:ext cx="6040438" cy="2819400"/>
            <a:chOff x="2254250" y="2146300"/>
            <a:chExt cx="6040438" cy="2819400"/>
          </a:xfrm>
        </p:grpSpPr>
        <p:sp>
          <p:nvSpPr>
            <p:cNvPr id="534537" name="Line 9"/>
            <p:cNvSpPr>
              <a:spLocks noChangeShapeType="1"/>
            </p:cNvSpPr>
            <p:nvPr/>
          </p:nvSpPr>
          <p:spPr bwMode="auto">
            <a:xfrm>
              <a:off x="2797175" y="4279900"/>
              <a:ext cx="525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38" name="Freeform 10"/>
            <p:cNvSpPr>
              <a:spLocks/>
            </p:cNvSpPr>
            <p:nvPr/>
          </p:nvSpPr>
          <p:spPr bwMode="auto">
            <a:xfrm rot="1784693">
              <a:off x="3940175" y="2298700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39" name="Freeform 11"/>
            <p:cNvSpPr>
              <a:spLocks/>
            </p:cNvSpPr>
            <p:nvPr/>
          </p:nvSpPr>
          <p:spPr bwMode="auto">
            <a:xfrm rot="1784693">
              <a:off x="4473575" y="2603500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40" name="Freeform 12"/>
            <p:cNvSpPr>
              <a:spLocks/>
            </p:cNvSpPr>
            <p:nvPr/>
          </p:nvSpPr>
          <p:spPr bwMode="auto">
            <a:xfrm rot="1784693">
              <a:off x="5006975" y="2908300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41" name="Freeform 13"/>
            <p:cNvSpPr>
              <a:spLocks/>
            </p:cNvSpPr>
            <p:nvPr/>
          </p:nvSpPr>
          <p:spPr bwMode="auto">
            <a:xfrm rot="1856303">
              <a:off x="5540375" y="3213100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42" name="Freeform 14"/>
            <p:cNvSpPr>
              <a:spLocks/>
            </p:cNvSpPr>
            <p:nvPr/>
          </p:nvSpPr>
          <p:spPr bwMode="auto">
            <a:xfrm rot="2352433">
              <a:off x="6073775" y="3594100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43" name="Text Box 15"/>
            <p:cNvSpPr txBox="1">
              <a:spLocks noChangeArrowheads="1"/>
            </p:cNvSpPr>
            <p:nvPr/>
          </p:nvSpPr>
          <p:spPr bwMode="auto">
            <a:xfrm rot="1985027">
              <a:off x="4848225" y="2617788"/>
              <a:ext cx="18367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pitchFamily="-65" charset="0"/>
                </a:rPr>
                <a:t>local energy flux</a:t>
              </a:r>
            </a:p>
          </p:txBody>
        </p:sp>
        <p:graphicFrame>
          <p:nvGraphicFramePr>
            <p:cNvPr id="534545" name="Object 17"/>
            <p:cNvGraphicFramePr>
              <a:graphicFrameLocks noChangeAspect="1"/>
            </p:cNvGraphicFramePr>
            <p:nvPr>
              <p:ph sz="quarter" idx="4294967295"/>
            </p:nvPr>
          </p:nvGraphicFramePr>
          <p:xfrm>
            <a:off x="2254250" y="2208213"/>
            <a:ext cx="542925" cy="333375"/>
          </p:xfrm>
          <a:graphic>
            <a:graphicData uri="http://schemas.openxmlformats.org/presentationml/2006/ole">
              <p:oleObj spid="_x0000_s136194" name="Equation" r:id="rId8" imgW="330200" imgH="203200" progId="">
                <p:embed/>
              </p:oleObj>
            </a:graphicData>
          </a:graphic>
        </p:graphicFrame>
        <p:graphicFrame>
          <p:nvGraphicFramePr>
            <p:cNvPr id="534546" name="Object 18"/>
            <p:cNvGraphicFramePr>
              <a:graphicFrameLocks noChangeAspect="1"/>
            </p:cNvGraphicFramePr>
            <p:nvPr>
              <p:ph sz="quarter" idx="4294967295"/>
            </p:nvPr>
          </p:nvGraphicFramePr>
          <p:xfrm>
            <a:off x="6478588" y="4203700"/>
            <a:ext cx="560387" cy="762000"/>
          </p:xfrm>
          <a:graphic>
            <a:graphicData uri="http://schemas.openxmlformats.org/presentationml/2006/ole">
              <p:oleObj spid="_x0000_s136195" name="Equation" r:id="rId9" imgW="178042" imgH="241487" progId="">
                <p:embed/>
              </p:oleObj>
            </a:graphicData>
          </a:graphic>
        </p:graphicFrame>
        <p:graphicFrame>
          <p:nvGraphicFramePr>
            <p:cNvPr id="534547" name="Object 19"/>
            <p:cNvGraphicFramePr>
              <a:graphicFrameLocks noChangeAspect="1"/>
            </p:cNvGraphicFramePr>
            <p:nvPr>
              <p:ph sz="quarter" idx="4294967295"/>
            </p:nvPr>
          </p:nvGraphicFramePr>
          <p:xfrm>
            <a:off x="7902575" y="4279900"/>
            <a:ext cx="392113" cy="549275"/>
          </p:xfrm>
          <a:graphic>
            <a:graphicData uri="http://schemas.openxmlformats.org/presentationml/2006/ole">
              <p:oleObj spid="_x0000_s136196" name="Equation" r:id="rId10" imgW="127121" imgH="177811" progId="">
                <p:embed/>
              </p:oleObj>
            </a:graphicData>
          </a:graphic>
        </p:graphicFrame>
        <p:sp>
          <p:nvSpPr>
            <p:cNvPr id="534548" name="Line 20"/>
            <p:cNvSpPr>
              <a:spLocks noChangeShapeType="1"/>
            </p:cNvSpPr>
            <p:nvPr/>
          </p:nvSpPr>
          <p:spPr bwMode="auto">
            <a:xfrm flipV="1">
              <a:off x="2797175" y="21463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025775" y="2159000"/>
              <a:ext cx="3657600" cy="2120900"/>
              <a:chOff x="864" y="968"/>
              <a:chExt cx="2304" cy="1336"/>
            </a:xfrm>
          </p:grpSpPr>
          <p:sp>
            <p:nvSpPr>
              <p:cNvPr id="534550" name="Freeform 22"/>
              <p:cNvSpPr>
                <a:spLocks/>
              </p:cNvSpPr>
              <p:nvPr/>
            </p:nvSpPr>
            <p:spPr bwMode="auto">
              <a:xfrm>
                <a:off x="864" y="968"/>
                <a:ext cx="768" cy="1336"/>
              </a:xfrm>
              <a:custGeom>
                <a:avLst/>
                <a:gdLst/>
                <a:ahLst/>
                <a:cxnLst>
                  <a:cxn ang="0">
                    <a:pos x="0" y="1336"/>
                  </a:cxn>
                  <a:cxn ang="0">
                    <a:pos x="240" y="184"/>
                  </a:cxn>
                  <a:cxn ang="0">
                    <a:pos x="768" y="232"/>
                  </a:cxn>
                </a:cxnLst>
                <a:rect l="0" t="0" r="r" b="b"/>
                <a:pathLst>
                  <a:path w="768" h="1336">
                    <a:moveTo>
                      <a:pt x="0" y="1336"/>
                    </a:moveTo>
                    <a:cubicBezTo>
                      <a:pt x="56" y="852"/>
                      <a:pt x="112" y="368"/>
                      <a:pt x="240" y="184"/>
                    </a:cubicBezTo>
                    <a:cubicBezTo>
                      <a:pt x="368" y="0"/>
                      <a:pt x="568" y="116"/>
                      <a:pt x="768" y="232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551" name="Line 23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1344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552" name="Freeform 24"/>
              <p:cNvSpPr>
                <a:spLocks/>
              </p:cNvSpPr>
              <p:nvPr/>
            </p:nvSpPr>
            <p:spPr bwMode="auto">
              <a:xfrm>
                <a:off x="2976" y="2016"/>
                <a:ext cx="19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92" y="288"/>
                  </a:cxn>
                </a:cxnLst>
                <a:rect l="0" t="0" r="r" b="b"/>
                <a:pathLst>
                  <a:path w="192" h="288">
                    <a:moveTo>
                      <a:pt x="0" y="0"/>
                    </a:moveTo>
                    <a:cubicBezTo>
                      <a:pt x="56" y="48"/>
                      <a:pt x="112" y="96"/>
                      <a:pt x="144" y="144"/>
                    </a:cubicBezTo>
                    <a:cubicBezTo>
                      <a:pt x="176" y="192"/>
                      <a:pt x="184" y="240"/>
                      <a:pt x="192" y="28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534554" name="Object 26"/>
            <p:cNvGraphicFramePr>
              <a:graphicFrameLocks noChangeAspect="1"/>
            </p:cNvGraphicFramePr>
            <p:nvPr/>
          </p:nvGraphicFramePr>
          <p:xfrm>
            <a:off x="3178175" y="4203700"/>
            <a:ext cx="601663" cy="762000"/>
          </p:xfrm>
          <a:graphic>
            <a:graphicData uri="http://schemas.openxmlformats.org/presentationml/2006/ole">
              <p:oleObj spid="_x0000_s136198" name="Equation" r:id="rId11" imgW="190814" imgH="241592" progId="">
                <p:embed/>
              </p:oleObj>
            </a:graphicData>
          </a:graphic>
        </p:graphicFrame>
        <p:graphicFrame>
          <p:nvGraphicFramePr>
            <p:cNvPr id="534555" name="Object 27"/>
            <p:cNvGraphicFramePr>
              <a:graphicFrameLocks noChangeAspect="1"/>
            </p:cNvGraphicFramePr>
            <p:nvPr/>
          </p:nvGraphicFramePr>
          <p:xfrm>
            <a:off x="4330700" y="3059113"/>
            <a:ext cx="889000" cy="668337"/>
          </p:xfrm>
          <a:graphic>
            <a:graphicData uri="http://schemas.openxmlformats.org/presentationml/2006/ole">
              <p:oleObj spid="_x0000_s136199" name="Equation" r:id="rId12" imgW="304800" imgH="190500" progId="">
                <p:embed/>
              </p:oleObj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rot="16200000" flipV="1">
              <a:off x="2544380" y="3358931"/>
              <a:ext cx="1839310" cy="262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6213365" y="4085021"/>
              <a:ext cx="390638" cy="52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855310" y="639379"/>
            <a:ext cx="3214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D00000"/>
                </a:solidFill>
              </a:rPr>
              <a:t> Inertial range:  energy neither injected or dissipated.  In a steady state, energy at any size scale depends only on injection/dissipation  rate and size scale, not viscosity -- spectral slope by dimensional analysis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40138" y="5390040"/>
            <a:ext cx="395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D00000"/>
                </a:solidFill>
              </a:rPr>
              <a:t> Energy is injected a the integral scales:  energy injection rate   </a:t>
            </a:r>
            <a:endParaRPr lang="en-US" dirty="0" smtClean="0"/>
          </a:p>
        </p:txBody>
      </p:sp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7320453" y="5955863"/>
          <a:ext cx="649891" cy="788276"/>
        </p:xfrm>
        <a:graphic>
          <a:graphicData uri="http://schemas.openxmlformats.org/presentationml/2006/ole">
            <p:oleObj spid="_x0000_s136201" name="Equation" r:id="rId13" imgW="444500" imgH="457200" progId="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01779" y="5428579"/>
            <a:ext cx="395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D00000"/>
                </a:solidFill>
              </a:rPr>
              <a:t> </a:t>
            </a:r>
            <a:r>
              <a:rPr lang="en-US" dirty="0" err="1" smtClean="0">
                <a:solidFill>
                  <a:srgbClr val="D00000"/>
                </a:solidFill>
              </a:rPr>
              <a:t>Disipative</a:t>
            </a:r>
            <a:r>
              <a:rPr lang="en-US" dirty="0" smtClean="0">
                <a:solidFill>
                  <a:srgbClr val="D00000"/>
                </a:solidFill>
              </a:rPr>
              <a:t> scales: Energy is removed at the same rate it is injected  </a:t>
            </a:r>
            <a:endParaRPr lang="en-US" dirty="0" smtClean="0"/>
          </a:p>
        </p:txBody>
      </p:sp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6149208" y="6034691"/>
          <a:ext cx="910514" cy="653612"/>
        </p:xfrm>
        <a:graphic>
          <a:graphicData uri="http://schemas.openxmlformats.org/presentationml/2006/ole">
            <p:oleObj spid="_x0000_s136203" name="Equation" r:id="rId14" imgW="723900" imgH="520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500" y="2894013"/>
            <a:ext cx="861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" pitchFamily="-65" charset="0"/>
              </a:rPr>
              <a:t>Formulate a statistical description of turbulent coherent structures, </a:t>
            </a:r>
            <a:r>
              <a:rPr lang="en-US" sz="2200" dirty="0" err="1">
                <a:solidFill>
                  <a:schemeClr val="accent2"/>
                </a:solidFill>
                <a:latin typeface="Arial" pitchFamily="-65" charset="0"/>
              </a:rPr>
              <a:t>Lagrangian</a:t>
            </a:r>
            <a:r>
              <a:rPr lang="en-US" sz="2200" dirty="0">
                <a:solidFill>
                  <a:schemeClr val="accent2"/>
                </a:solidFill>
                <a:latin typeface="Arial" pitchFamily="-65" charset="0"/>
              </a:rPr>
              <a:t> dynamics in their presence, and mixing between parcels</a:t>
            </a:r>
            <a:endParaRPr lang="en-US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1602826" y="1349812"/>
            <a:ext cx="74097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Arial" pitchFamily="-65" charset="0"/>
              </a:rPr>
              <a:t>Spectra:  all phase information lost</a:t>
            </a:r>
          </a:p>
          <a:p>
            <a:r>
              <a:rPr lang="en-US" sz="2400" dirty="0">
                <a:solidFill>
                  <a:srgbClr val="0066FF"/>
                </a:solidFill>
                <a:latin typeface="Arial" pitchFamily="-65" charset="0"/>
              </a:rPr>
              <a:t>	     model of transport in spectral space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5793" y="199586"/>
            <a:ext cx="7469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Fluid instabilities produces ever smaller scales from large scale motions</a:t>
            </a:r>
          </a:p>
          <a:p>
            <a:r>
              <a:rPr lang="en-US" dirty="0"/>
              <a:t>   </a:t>
            </a:r>
            <a:r>
              <a:rPr lang="en-US" sz="1400" i="1" dirty="0">
                <a:solidFill>
                  <a:srgbClr val="0066FF"/>
                </a:solidFill>
              </a:rPr>
              <a:t>Big whirls have little whirls, which feed on </a:t>
            </a:r>
            <a:r>
              <a:rPr lang="en-US" sz="1400" i="1" dirty="0" smtClean="0">
                <a:solidFill>
                  <a:srgbClr val="0066FF"/>
                </a:solidFill>
              </a:rPr>
              <a:t>velocity; </a:t>
            </a:r>
            <a:r>
              <a:rPr lang="en-US" sz="1400" i="1" dirty="0">
                <a:solidFill>
                  <a:srgbClr val="0066FF"/>
                </a:solidFill>
              </a:rPr>
              <a:t>and little whirls have lesser whirls, and   </a:t>
            </a:r>
          </a:p>
          <a:p>
            <a:r>
              <a:rPr lang="en-US" sz="1400" i="1" dirty="0">
                <a:solidFill>
                  <a:srgbClr val="0066FF"/>
                </a:solidFill>
              </a:rPr>
              <a:t>    so on to </a:t>
            </a:r>
            <a:r>
              <a:rPr lang="en-US" sz="1400" i="1" dirty="0" smtClean="0">
                <a:solidFill>
                  <a:srgbClr val="0066FF"/>
                </a:solidFill>
              </a:rPr>
              <a:t>viscosity (in the molecular sense).  </a:t>
            </a:r>
            <a:r>
              <a:rPr lang="en-US" sz="1400" i="1" dirty="0">
                <a:solidFill>
                  <a:srgbClr val="0066FF"/>
                </a:solidFill>
              </a:rPr>
              <a:t>(Richardson 1922 after Jonathan Swift)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62" y="2434895"/>
            <a:ext cx="343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Transport in physical space?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2613" y="3994150"/>
            <a:ext cx="7410450" cy="1989138"/>
            <a:chOff x="582613" y="3994150"/>
            <a:chExt cx="7410450" cy="1989138"/>
          </a:xfrm>
        </p:grpSpPr>
        <p:sp>
          <p:nvSpPr>
            <p:cNvPr id="9" name="Rectangle 36" descr="Dark upward diagonal"/>
            <p:cNvSpPr>
              <a:spLocks noChangeArrowheads="1"/>
            </p:cNvSpPr>
            <p:nvPr/>
          </p:nvSpPr>
          <p:spPr bwMode="auto">
            <a:xfrm rot="5400000">
              <a:off x="3391694" y="4536281"/>
              <a:ext cx="1184275" cy="519113"/>
            </a:xfrm>
            <a:prstGeom prst="rect">
              <a:avLst/>
            </a:prstGeom>
            <a:pattFill prst="dkUpDiag">
              <a:fgClr>
                <a:srgbClr val="0066FF"/>
              </a:fgClr>
              <a:bgClr>
                <a:srgbClr val="FF00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6808788" y="4283075"/>
              <a:ext cx="1184275" cy="51911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582613" y="4183063"/>
              <a:ext cx="1184275" cy="519112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 rot="3351493">
              <a:off x="5714206" y="3990180"/>
              <a:ext cx="1116013" cy="2146300"/>
              <a:chOff x="3452" y="2573"/>
              <a:chExt cx="1243" cy="1253"/>
            </a:xfrm>
          </p:grpSpPr>
          <p:sp>
            <p:nvSpPr>
              <p:cNvPr id="24" name="Freeform 7"/>
              <p:cNvSpPr>
                <a:spLocks/>
              </p:cNvSpPr>
              <p:nvPr/>
            </p:nvSpPr>
            <p:spPr bwMode="auto">
              <a:xfrm flipH="1">
                <a:off x="3468" y="2573"/>
                <a:ext cx="1181" cy="1167"/>
              </a:xfrm>
              <a:custGeom>
                <a:avLst/>
                <a:gdLst/>
                <a:ahLst/>
                <a:cxnLst>
                  <a:cxn ang="0">
                    <a:pos x="0" y="1167"/>
                  </a:cxn>
                  <a:cxn ang="0">
                    <a:pos x="233" y="1087"/>
                  </a:cxn>
                  <a:cxn ang="0">
                    <a:pos x="393" y="880"/>
                  </a:cxn>
                  <a:cxn ang="0">
                    <a:pos x="493" y="633"/>
                  </a:cxn>
                  <a:cxn ang="0">
                    <a:pos x="807" y="573"/>
                  </a:cxn>
                  <a:cxn ang="0">
                    <a:pos x="1127" y="380"/>
                  </a:cxn>
                  <a:cxn ang="0">
                    <a:pos x="1133" y="180"/>
                  </a:cxn>
                  <a:cxn ang="0">
                    <a:pos x="1007" y="0"/>
                  </a:cxn>
                </a:cxnLst>
                <a:rect l="0" t="0" r="r" b="b"/>
                <a:pathLst>
                  <a:path w="1181" h="1167">
                    <a:moveTo>
                      <a:pt x="0" y="1167"/>
                    </a:moveTo>
                    <a:cubicBezTo>
                      <a:pt x="84" y="1151"/>
                      <a:pt x="168" y="1135"/>
                      <a:pt x="233" y="1087"/>
                    </a:cubicBezTo>
                    <a:cubicBezTo>
                      <a:pt x="298" y="1039"/>
                      <a:pt x="350" y="956"/>
                      <a:pt x="393" y="880"/>
                    </a:cubicBezTo>
                    <a:cubicBezTo>
                      <a:pt x="436" y="804"/>
                      <a:pt x="424" y="684"/>
                      <a:pt x="493" y="633"/>
                    </a:cubicBezTo>
                    <a:cubicBezTo>
                      <a:pt x="562" y="582"/>
                      <a:pt x="701" y="615"/>
                      <a:pt x="807" y="573"/>
                    </a:cubicBezTo>
                    <a:cubicBezTo>
                      <a:pt x="913" y="531"/>
                      <a:pt x="1073" y="445"/>
                      <a:pt x="1127" y="380"/>
                    </a:cubicBezTo>
                    <a:cubicBezTo>
                      <a:pt x="1181" y="315"/>
                      <a:pt x="1153" y="243"/>
                      <a:pt x="1133" y="180"/>
                    </a:cubicBezTo>
                    <a:cubicBezTo>
                      <a:pt x="1113" y="117"/>
                      <a:pt x="1028" y="30"/>
                      <a:pt x="1007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 flipH="1">
                <a:off x="3452" y="2656"/>
                <a:ext cx="1181" cy="1167"/>
              </a:xfrm>
              <a:custGeom>
                <a:avLst/>
                <a:gdLst/>
                <a:ahLst/>
                <a:cxnLst>
                  <a:cxn ang="0">
                    <a:pos x="0" y="1167"/>
                  </a:cxn>
                  <a:cxn ang="0">
                    <a:pos x="233" y="1087"/>
                  </a:cxn>
                  <a:cxn ang="0">
                    <a:pos x="393" y="880"/>
                  </a:cxn>
                  <a:cxn ang="0">
                    <a:pos x="493" y="633"/>
                  </a:cxn>
                  <a:cxn ang="0">
                    <a:pos x="807" y="573"/>
                  </a:cxn>
                  <a:cxn ang="0">
                    <a:pos x="1127" y="380"/>
                  </a:cxn>
                  <a:cxn ang="0">
                    <a:pos x="1133" y="180"/>
                  </a:cxn>
                  <a:cxn ang="0">
                    <a:pos x="1007" y="0"/>
                  </a:cxn>
                </a:cxnLst>
                <a:rect l="0" t="0" r="r" b="b"/>
                <a:pathLst>
                  <a:path w="1181" h="1167">
                    <a:moveTo>
                      <a:pt x="0" y="1167"/>
                    </a:moveTo>
                    <a:cubicBezTo>
                      <a:pt x="84" y="1151"/>
                      <a:pt x="168" y="1135"/>
                      <a:pt x="233" y="1087"/>
                    </a:cubicBezTo>
                    <a:cubicBezTo>
                      <a:pt x="298" y="1039"/>
                      <a:pt x="350" y="956"/>
                      <a:pt x="393" y="880"/>
                    </a:cubicBezTo>
                    <a:cubicBezTo>
                      <a:pt x="436" y="804"/>
                      <a:pt x="424" y="684"/>
                      <a:pt x="493" y="633"/>
                    </a:cubicBezTo>
                    <a:cubicBezTo>
                      <a:pt x="562" y="582"/>
                      <a:pt x="701" y="615"/>
                      <a:pt x="807" y="573"/>
                    </a:cubicBezTo>
                    <a:cubicBezTo>
                      <a:pt x="913" y="531"/>
                      <a:pt x="1073" y="445"/>
                      <a:pt x="1127" y="380"/>
                    </a:cubicBezTo>
                    <a:cubicBezTo>
                      <a:pt x="1181" y="315"/>
                      <a:pt x="1153" y="243"/>
                      <a:pt x="1133" y="180"/>
                    </a:cubicBezTo>
                    <a:cubicBezTo>
                      <a:pt x="1113" y="117"/>
                      <a:pt x="1028" y="30"/>
                      <a:pt x="1007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 flipH="1">
                <a:off x="4629" y="3746"/>
                <a:ext cx="66" cy="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 flipH="1">
                <a:off x="3614" y="2582"/>
                <a:ext cx="66" cy="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 flipH="1">
                <a:off x="3498" y="2639"/>
                <a:ext cx="1168" cy="1160"/>
              </a:xfrm>
              <a:custGeom>
                <a:avLst/>
                <a:gdLst/>
                <a:ahLst/>
                <a:cxnLst>
                  <a:cxn ang="0">
                    <a:pos x="0" y="1167"/>
                  </a:cxn>
                  <a:cxn ang="0">
                    <a:pos x="233" y="1087"/>
                  </a:cxn>
                  <a:cxn ang="0">
                    <a:pos x="393" y="880"/>
                  </a:cxn>
                  <a:cxn ang="0">
                    <a:pos x="493" y="633"/>
                  </a:cxn>
                  <a:cxn ang="0">
                    <a:pos x="807" y="573"/>
                  </a:cxn>
                  <a:cxn ang="0">
                    <a:pos x="1127" y="380"/>
                  </a:cxn>
                  <a:cxn ang="0">
                    <a:pos x="1133" y="180"/>
                  </a:cxn>
                  <a:cxn ang="0">
                    <a:pos x="1007" y="0"/>
                  </a:cxn>
                </a:cxnLst>
                <a:rect l="0" t="0" r="r" b="b"/>
                <a:pathLst>
                  <a:path w="1181" h="1167">
                    <a:moveTo>
                      <a:pt x="0" y="1167"/>
                    </a:moveTo>
                    <a:cubicBezTo>
                      <a:pt x="84" y="1151"/>
                      <a:pt x="168" y="1135"/>
                      <a:pt x="233" y="1087"/>
                    </a:cubicBezTo>
                    <a:cubicBezTo>
                      <a:pt x="298" y="1039"/>
                      <a:pt x="350" y="956"/>
                      <a:pt x="393" y="880"/>
                    </a:cubicBezTo>
                    <a:cubicBezTo>
                      <a:pt x="436" y="804"/>
                      <a:pt x="424" y="684"/>
                      <a:pt x="493" y="633"/>
                    </a:cubicBezTo>
                    <a:cubicBezTo>
                      <a:pt x="562" y="582"/>
                      <a:pt x="701" y="615"/>
                      <a:pt x="807" y="573"/>
                    </a:cubicBezTo>
                    <a:cubicBezTo>
                      <a:pt x="913" y="531"/>
                      <a:pt x="1073" y="445"/>
                      <a:pt x="1127" y="380"/>
                    </a:cubicBezTo>
                    <a:cubicBezTo>
                      <a:pt x="1181" y="315"/>
                      <a:pt x="1153" y="243"/>
                      <a:pt x="1133" y="180"/>
                    </a:cubicBezTo>
                    <a:cubicBezTo>
                      <a:pt x="1113" y="117"/>
                      <a:pt x="1028" y="30"/>
                      <a:pt x="1007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4205288" y="4670425"/>
              <a:ext cx="2851150" cy="657225"/>
            </a:xfrm>
            <a:custGeom>
              <a:avLst/>
              <a:gdLst/>
              <a:ahLst/>
              <a:cxnLst>
                <a:cxn ang="0">
                  <a:pos x="49" y="51"/>
                </a:cxn>
                <a:cxn ang="0">
                  <a:pos x="2" y="244"/>
                </a:cxn>
                <a:cxn ang="0">
                  <a:pos x="62" y="391"/>
                </a:cxn>
                <a:cxn ang="0">
                  <a:pos x="296" y="524"/>
                </a:cxn>
                <a:cxn ang="0">
                  <a:pos x="542" y="451"/>
                </a:cxn>
                <a:cxn ang="0">
                  <a:pos x="562" y="117"/>
                </a:cxn>
                <a:cxn ang="0">
                  <a:pos x="469" y="11"/>
                </a:cxn>
                <a:cxn ang="0">
                  <a:pos x="316" y="51"/>
                </a:cxn>
                <a:cxn ang="0">
                  <a:pos x="322" y="177"/>
                </a:cxn>
                <a:cxn ang="0">
                  <a:pos x="422" y="344"/>
                </a:cxn>
                <a:cxn ang="0">
                  <a:pos x="676" y="397"/>
                </a:cxn>
                <a:cxn ang="0">
                  <a:pos x="1136" y="244"/>
                </a:cxn>
                <a:cxn ang="0">
                  <a:pos x="1369" y="131"/>
                </a:cxn>
              </a:cxnLst>
              <a:rect l="0" t="0" r="r" b="b"/>
              <a:pathLst>
                <a:path w="1369" h="534">
                  <a:moveTo>
                    <a:pt x="49" y="51"/>
                  </a:moveTo>
                  <a:cubicBezTo>
                    <a:pt x="24" y="119"/>
                    <a:pt x="0" y="187"/>
                    <a:pt x="2" y="244"/>
                  </a:cubicBezTo>
                  <a:cubicBezTo>
                    <a:pt x="4" y="301"/>
                    <a:pt x="13" y="344"/>
                    <a:pt x="62" y="391"/>
                  </a:cubicBezTo>
                  <a:cubicBezTo>
                    <a:pt x="111" y="438"/>
                    <a:pt x="216" y="514"/>
                    <a:pt x="296" y="524"/>
                  </a:cubicBezTo>
                  <a:cubicBezTo>
                    <a:pt x="376" y="534"/>
                    <a:pt x="498" y="519"/>
                    <a:pt x="542" y="451"/>
                  </a:cubicBezTo>
                  <a:cubicBezTo>
                    <a:pt x="586" y="383"/>
                    <a:pt x="574" y="190"/>
                    <a:pt x="562" y="117"/>
                  </a:cubicBezTo>
                  <a:cubicBezTo>
                    <a:pt x="550" y="44"/>
                    <a:pt x="510" y="22"/>
                    <a:pt x="469" y="11"/>
                  </a:cubicBezTo>
                  <a:cubicBezTo>
                    <a:pt x="428" y="0"/>
                    <a:pt x="340" y="23"/>
                    <a:pt x="316" y="51"/>
                  </a:cubicBezTo>
                  <a:cubicBezTo>
                    <a:pt x="292" y="79"/>
                    <a:pt x="304" y="128"/>
                    <a:pt x="322" y="177"/>
                  </a:cubicBezTo>
                  <a:cubicBezTo>
                    <a:pt x="340" y="226"/>
                    <a:pt x="363" y="307"/>
                    <a:pt x="422" y="344"/>
                  </a:cubicBezTo>
                  <a:cubicBezTo>
                    <a:pt x="481" y="381"/>
                    <a:pt x="557" y="414"/>
                    <a:pt x="676" y="397"/>
                  </a:cubicBezTo>
                  <a:cubicBezTo>
                    <a:pt x="795" y="380"/>
                    <a:pt x="1021" y="288"/>
                    <a:pt x="1136" y="244"/>
                  </a:cubicBezTo>
                  <a:cubicBezTo>
                    <a:pt x="1251" y="200"/>
                    <a:pt x="1330" y="150"/>
                    <a:pt x="1369" y="13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flipH="1">
              <a:off x="6805613" y="4627563"/>
              <a:ext cx="157162" cy="16827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168400" y="3994150"/>
              <a:ext cx="1874838" cy="1852613"/>
            </a:xfrm>
            <a:custGeom>
              <a:avLst/>
              <a:gdLst/>
              <a:ahLst/>
              <a:cxnLst>
                <a:cxn ang="0">
                  <a:pos x="0" y="1167"/>
                </a:cxn>
                <a:cxn ang="0">
                  <a:pos x="233" y="1087"/>
                </a:cxn>
                <a:cxn ang="0">
                  <a:pos x="393" y="880"/>
                </a:cxn>
                <a:cxn ang="0">
                  <a:pos x="493" y="633"/>
                </a:cxn>
                <a:cxn ang="0">
                  <a:pos x="807" y="573"/>
                </a:cxn>
                <a:cxn ang="0">
                  <a:pos x="1127" y="380"/>
                </a:cxn>
                <a:cxn ang="0">
                  <a:pos x="1133" y="180"/>
                </a:cxn>
                <a:cxn ang="0">
                  <a:pos x="1007" y="0"/>
                </a:cxn>
              </a:cxnLst>
              <a:rect l="0" t="0" r="r" b="b"/>
              <a:pathLst>
                <a:path w="1181" h="1167">
                  <a:moveTo>
                    <a:pt x="0" y="1167"/>
                  </a:moveTo>
                  <a:cubicBezTo>
                    <a:pt x="84" y="1151"/>
                    <a:pt x="168" y="1135"/>
                    <a:pt x="233" y="1087"/>
                  </a:cubicBezTo>
                  <a:cubicBezTo>
                    <a:pt x="298" y="1039"/>
                    <a:pt x="350" y="956"/>
                    <a:pt x="393" y="880"/>
                  </a:cubicBezTo>
                  <a:cubicBezTo>
                    <a:pt x="436" y="804"/>
                    <a:pt x="424" y="684"/>
                    <a:pt x="493" y="633"/>
                  </a:cubicBezTo>
                  <a:cubicBezTo>
                    <a:pt x="562" y="582"/>
                    <a:pt x="701" y="615"/>
                    <a:pt x="807" y="573"/>
                  </a:cubicBezTo>
                  <a:cubicBezTo>
                    <a:pt x="913" y="531"/>
                    <a:pt x="1073" y="445"/>
                    <a:pt x="1127" y="380"/>
                  </a:cubicBezTo>
                  <a:cubicBezTo>
                    <a:pt x="1181" y="315"/>
                    <a:pt x="1153" y="243"/>
                    <a:pt x="1133" y="180"/>
                  </a:cubicBezTo>
                  <a:cubicBezTo>
                    <a:pt x="1113" y="117"/>
                    <a:pt x="1028" y="30"/>
                    <a:pt x="100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1193800" y="4125913"/>
              <a:ext cx="1874838" cy="1852612"/>
            </a:xfrm>
            <a:custGeom>
              <a:avLst/>
              <a:gdLst/>
              <a:ahLst/>
              <a:cxnLst>
                <a:cxn ang="0">
                  <a:pos x="0" y="1167"/>
                </a:cxn>
                <a:cxn ang="0">
                  <a:pos x="233" y="1087"/>
                </a:cxn>
                <a:cxn ang="0">
                  <a:pos x="393" y="880"/>
                </a:cxn>
                <a:cxn ang="0">
                  <a:pos x="493" y="633"/>
                </a:cxn>
                <a:cxn ang="0">
                  <a:pos x="807" y="573"/>
                </a:cxn>
                <a:cxn ang="0">
                  <a:pos x="1127" y="380"/>
                </a:cxn>
                <a:cxn ang="0">
                  <a:pos x="1133" y="180"/>
                </a:cxn>
                <a:cxn ang="0">
                  <a:pos x="1007" y="0"/>
                </a:cxn>
              </a:cxnLst>
              <a:rect l="0" t="0" r="r" b="b"/>
              <a:pathLst>
                <a:path w="1181" h="1167">
                  <a:moveTo>
                    <a:pt x="0" y="1167"/>
                  </a:moveTo>
                  <a:cubicBezTo>
                    <a:pt x="84" y="1151"/>
                    <a:pt x="168" y="1135"/>
                    <a:pt x="233" y="1087"/>
                  </a:cubicBezTo>
                  <a:cubicBezTo>
                    <a:pt x="298" y="1039"/>
                    <a:pt x="350" y="956"/>
                    <a:pt x="393" y="880"/>
                  </a:cubicBezTo>
                  <a:cubicBezTo>
                    <a:pt x="436" y="804"/>
                    <a:pt x="424" y="684"/>
                    <a:pt x="493" y="633"/>
                  </a:cubicBezTo>
                  <a:cubicBezTo>
                    <a:pt x="562" y="582"/>
                    <a:pt x="701" y="615"/>
                    <a:pt x="807" y="573"/>
                  </a:cubicBezTo>
                  <a:cubicBezTo>
                    <a:pt x="913" y="531"/>
                    <a:pt x="1073" y="445"/>
                    <a:pt x="1127" y="380"/>
                  </a:cubicBezTo>
                  <a:cubicBezTo>
                    <a:pt x="1181" y="315"/>
                    <a:pt x="1153" y="243"/>
                    <a:pt x="1133" y="180"/>
                  </a:cubicBezTo>
                  <a:cubicBezTo>
                    <a:pt x="1113" y="117"/>
                    <a:pt x="1028" y="30"/>
                    <a:pt x="100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1095375" y="5856288"/>
              <a:ext cx="104775" cy="127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2706688" y="4008438"/>
              <a:ext cx="104775" cy="127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141413" y="4098925"/>
              <a:ext cx="1854200" cy="1841500"/>
            </a:xfrm>
            <a:custGeom>
              <a:avLst/>
              <a:gdLst/>
              <a:ahLst/>
              <a:cxnLst>
                <a:cxn ang="0">
                  <a:pos x="0" y="1167"/>
                </a:cxn>
                <a:cxn ang="0">
                  <a:pos x="233" y="1087"/>
                </a:cxn>
                <a:cxn ang="0">
                  <a:pos x="393" y="880"/>
                </a:cxn>
                <a:cxn ang="0">
                  <a:pos x="493" y="633"/>
                </a:cxn>
                <a:cxn ang="0">
                  <a:pos x="807" y="573"/>
                </a:cxn>
                <a:cxn ang="0">
                  <a:pos x="1127" y="380"/>
                </a:cxn>
                <a:cxn ang="0">
                  <a:pos x="1133" y="180"/>
                </a:cxn>
                <a:cxn ang="0">
                  <a:pos x="1007" y="0"/>
                </a:cxn>
              </a:cxnLst>
              <a:rect l="0" t="0" r="r" b="b"/>
              <a:pathLst>
                <a:path w="1181" h="1167">
                  <a:moveTo>
                    <a:pt x="0" y="1167"/>
                  </a:moveTo>
                  <a:cubicBezTo>
                    <a:pt x="84" y="1151"/>
                    <a:pt x="168" y="1135"/>
                    <a:pt x="233" y="1087"/>
                  </a:cubicBezTo>
                  <a:cubicBezTo>
                    <a:pt x="298" y="1039"/>
                    <a:pt x="350" y="956"/>
                    <a:pt x="393" y="880"/>
                  </a:cubicBezTo>
                  <a:cubicBezTo>
                    <a:pt x="436" y="804"/>
                    <a:pt x="424" y="684"/>
                    <a:pt x="493" y="633"/>
                  </a:cubicBezTo>
                  <a:cubicBezTo>
                    <a:pt x="562" y="582"/>
                    <a:pt x="701" y="615"/>
                    <a:pt x="807" y="573"/>
                  </a:cubicBezTo>
                  <a:cubicBezTo>
                    <a:pt x="913" y="531"/>
                    <a:pt x="1073" y="445"/>
                    <a:pt x="1127" y="380"/>
                  </a:cubicBezTo>
                  <a:cubicBezTo>
                    <a:pt x="1181" y="315"/>
                    <a:pt x="1153" y="243"/>
                    <a:pt x="1133" y="180"/>
                  </a:cubicBezTo>
                  <a:cubicBezTo>
                    <a:pt x="1113" y="117"/>
                    <a:pt x="1028" y="30"/>
                    <a:pt x="100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1566863" y="4622800"/>
              <a:ext cx="2173287" cy="847725"/>
            </a:xfrm>
            <a:custGeom>
              <a:avLst/>
              <a:gdLst/>
              <a:ahLst/>
              <a:cxnLst>
                <a:cxn ang="0">
                  <a:pos x="49" y="51"/>
                </a:cxn>
                <a:cxn ang="0">
                  <a:pos x="2" y="244"/>
                </a:cxn>
                <a:cxn ang="0">
                  <a:pos x="62" y="391"/>
                </a:cxn>
                <a:cxn ang="0">
                  <a:pos x="296" y="524"/>
                </a:cxn>
                <a:cxn ang="0">
                  <a:pos x="542" y="451"/>
                </a:cxn>
                <a:cxn ang="0">
                  <a:pos x="562" y="117"/>
                </a:cxn>
                <a:cxn ang="0">
                  <a:pos x="469" y="11"/>
                </a:cxn>
                <a:cxn ang="0">
                  <a:pos x="316" y="51"/>
                </a:cxn>
                <a:cxn ang="0">
                  <a:pos x="322" y="177"/>
                </a:cxn>
                <a:cxn ang="0">
                  <a:pos x="422" y="344"/>
                </a:cxn>
                <a:cxn ang="0">
                  <a:pos x="676" y="397"/>
                </a:cxn>
                <a:cxn ang="0">
                  <a:pos x="1136" y="244"/>
                </a:cxn>
                <a:cxn ang="0">
                  <a:pos x="1369" y="131"/>
                </a:cxn>
              </a:cxnLst>
              <a:rect l="0" t="0" r="r" b="b"/>
              <a:pathLst>
                <a:path w="1369" h="534">
                  <a:moveTo>
                    <a:pt x="49" y="51"/>
                  </a:moveTo>
                  <a:cubicBezTo>
                    <a:pt x="24" y="119"/>
                    <a:pt x="0" y="187"/>
                    <a:pt x="2" y="244"/>
                  </a:cubicBezTo>
                  <a:cubicBezTo>
                    <a:pt x="4" y="301"/>
                    <a:pt x="13" y="344"/>
                    <a:pt x="62" y="391"/>
                  </a:cubicBezTo>
                  <a:cubicBezTo>
                    <a:pt x="111" y="438"/>
                    <a:pt x="216" y="514"/>
                    <a:pt x="296" y="524"/>
                  </a:cubicBezTo>
                  <a:cubicBezTo>
                    <a:pt x="376" y="534"/>
                    <a:pt x="498" y="519"/>
                    <a:pt x="542" y="451"/>
                  </a:cubicBezTo>
                  <a:cubicBezTo>
                    <a:pt x="586" y="383"/>
                    <a:pt x="574" y="190"/>
                    <a:pt x="562" y="117"/>
                  </a:cubicBezTo>
                  <a:cubicBezTo>
                    <a:pt x="550" y="44"/>
                    <a:pt x="510" y="22"/>
                    <a:pt x="469" y="11"/>
                  </a:cubicBezTo>
                  <a:cubicBezTo>
                    <a:pt x="428" y="0"/>
                    <a:pt x="340" y="23"/>
                    <a:pt x="316" y="51"/>
                  </a:cubicBezTo>
                  <a:cubicBezTo>
                    <a:pt x="292" y="79"/>
                    <a:pt x="304" y="128"/>
                    <a:pt x="322" y="177"/>
                  </a:cubicBezTo>
                  <a:cubicBezTo>
                    <a:pt x="340" y="226"/>
                    <a:pt x="363" y="307"/>
                    <a:pt x="422" y="344"/>
                  </a:cubicBezTo>
                  <a:cubicBezTo>
                    <a:pt x="481" y="381"/>
                    <a:pt x="557" y="414"/>
                    <a:pt x="676" y="397"/>
                  </a:cubicBezTo>
                  <a:cubicBezTo>
                    <a:pt x="795" y="380"/>
                    <a:pt x="1021" y="288"/>
                    <a:pt x="1136" y="244"/>
                  </a:cubicBezTo>
                  <a:cubicBezTo>
                    <a:pt x="1251" y="200"/>
                    <a:pt x="1330" y="150"/>
                    <a:pt x="1369" y="13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585913" y="4514850"/>
              <a:ext cx="157162" cy="16827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 flipH="1">
              <a:off x="3773488" y="4730750"/>
              <a:ext cx="157162" cy="168275"/>
            </a:xfrm>
            <a:prstGeom prst="rect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 flipH="1">
              <a:off x="4027488" y="4730750"/>
              <a:ext cx="157162" cy="16827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78" y="234114"/>
            <a:ext cx="621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Sum of randomly oriented unit vectors in three-dimensions:</a:t>
            </a:r>
          </a:p>
        </p:txBody>
      </p:sp>
      <p:pic>
        <p:nvPicPr>
          <p:cNvPr id="3" name="Picture 2" descr="randvectadd.png"/>
          <p:cNvPicPr>
            <a:picLocks noChangeAspect="1"/>
          </p:cNvPicPr>
          <p:nvPr/>
        </p:nvPicPr>
        <p:blipFill>
          <a:blip r:embed="rId3"/>
          <a:srcRect t="22608" r="15500"/>
          <a:stretch>
            <a:fillRect/>
          </a:stretch>
        </p:blipFill>
        <p:spPr>
          <a:xfrm>
            <a:off x="4385572" y="880064"/>
            <a:ext cx="4274665" cy="391508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15851" y="3426360"/>
          <a:ext cx="224329" cy="579517"/>
        </p:xfrm>
        <a:graphic>
          <a:graphicData uri="http://schemas.openxmlformats.org/presentationml/2006/ole">
            <p:oleObj spid="_x0000_s31746" name="Equation" r:id="rId4" imgW="152400" imgH="3937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50209" y="2604493"/>
          <a:ext cx="300477" cy="776232"/>
        </p:xfrm>
        <a:graphic>
          <a:graphicData uri="http://schemas.openxmlformats.org/presentationml/2006/ole">
            <p:oleObj spid="_x0000_s31747" name="Equation" r:id="rId5" imgW="152400" imgH="3937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009" y="950070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Energy transferred in both directions,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but preferentially to smaller scales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0049" y="2765278"/>
            <a:ext cx="4080066" cy="3940017"/>
            <a:chOff x="340055" y="2735276"/>
            <a:chExt cx="4080066" cy="3940017"/>
          </a:xfrm>
        </p:grpSpPr>
        <p:pic>
          <p:nvPicPr>
            <p:cNvPr id="9" name="Picture 8" descr="vec3dAngl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055" y="2735276"/>
              <a:ext cx="4080066" cy="3940017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590070" y="2790203"/>
              <a:ext cx="950026" cy="770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509986" y="3190271"/>
              <a:ext cx="2410176" cy="1650045"/>
            </a:xfrm>
            <a:prstGeom prst="straightConnector1">
              <a:avLst/>
            </a:prstGeom>
            <a:ln>
              <a:solidFill>
                <a:srgbClr val="80008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802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Vortical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1139825" lvl="3" indent="-230188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Turbulence is characterized by high degree of fluctuating </a:t>
            </a:r>
            <a:r>
              <a:rPr lang="en-US" sz="1600" dirty="0" err="1" smtClean="0">
                <a:latin typeface="Arial"/>
                <a:cs typeface="Arial"/>
              </a:rPr>
              <a:t>vorticity</a:t>
            </a:r>
            <a:endParaRPr lang="en-US" sz="1600" dirty="0" smtClean="0">
              <a:latin typeface="Arial"/>
              <a:cs typeface="Arial"/>
            </a:endParaRPr>
          </a:p>
          <a:p>
            <a:pPr marL="1139825" lvl="3" indent="-230188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Kinetic energy density greatest at large scales, </a:t>
            </a:r>
            <a:r>
              <a:rPr lang="en-US" sz="1600" dirty="0" err="1" smtClean="0">
                <a:latin typeface="Arial"/>
                <a:cs typeface="Arial"/>
              </a:rPr>
              <a:t>Enstrophy</a:t>
            </a:r>
            <a:r>
              <a:rPr lang="en-US" sz="1600" dirty="0" smtClean="0">
                <a:latin typeface="Arial"/>
                <a:cs typeface="Arial"/>
              </a:rPr>
              <a:t> at small scales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43865" y="1228644"/>
          <a:ext cx="3435350" cy="741363"/>
        </p:xfrm>
        <a:graphic>
          <a:graphicData uri="http://schemas.openxmlformats.org/presentationml/2006/ole">
            <p:oleObj spid="_x0000_s24578" name="Equation" r:id="rId4" imgW="1943100" imgH="4191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2488" y="2120419"/>
          <a:ext cx="997544" cy="317401"/>
        </p:xfrm>
        <a:graphic>
          <a:graphicData uri="http://schemas.openxmlformats.org/presentationml/2006/ole">
            <p:oleObj spid="_x0000_s24579" name="Equation" r:id="rId5" imgW="558800" imgH="1778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4155" y="2642220"/>
          <a:ext cx="1179513" cy="317500"/>
        </p:xfrm>
        <a:graphic>
          <a:graphicData uri="http://schemas.openxmlformats.org/presentationml/2006/ole">
            <p:oleObj spid="_x0000_s24580" name="Equation" r:id="rId6" imgW="660400" imgH="177800" progId="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3812756"/>
          <a:ext cx="3524250" cy="696912"/>
        </p:xfrm>
        <a:graphic>
          <a:graphicData uri="http://schemas.openxmlformats.org/presentationml/2006/ole">
            <p:oleObj spid="_x0000_s24582" name="Equation" r:id="rId7" imgW="1993900" imgH="393700" progId="">
              <p:embed/>
            </p:oleObj>
          </a:graphicData>
        </a:graphic>
      </p:graphicFrame>
      <p:pic>
        <p:nvPicPr>
          <p:cNvPr id="9" name="Picture 8" descr="img2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349" y="2186510"/>
            <a:ext cx="5816600" cy="14732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93429" y="3712786"/>
          <a:ext cx="675102" cy="565626"/>
        </p:xfrm>
        <a:graphic>
          <a:graphicData uri="http://schemas.openxmlformats.org/presentationml/2006/ole">
            <p:oleObj spid="_x0000_s24585" name="Equation" r:id="rId9" imgW="469900" imgH="393700" progId="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683434" y="1318328"/>
            <a:ext cx="934720" cy="1416106"/>
            <a:chOff x="5933440" y="2598420"/>
            <a:chExt cx="934720" cy="1416106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933440" y="2598420"/>
            <a:ext cx="674688" cy="601663"/>
          </p:xfrm>
          <a:graphic>
            <a:graphicData uri="http://schemas.openxmlformats.org/presentationml/2006/ole">
              <p:oleObj spid="_x0000_s24583" name="Equation" r:id="rId10" imgW="469900" imgH="419100" progId="">
                <p:embed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933440" y="3407099"/>
            <a:ext cx="658813" cy="566737"/>
          </p:xfrm>
          <a:graphic>
            <a:graphicData uri="http://schemas.openxmlformats.org/presentationml/2006/ole">
              <p:oleObj spid="_x0000_s24584" name="Equation" r:id="rId11" imgW="457200" imgH="393700" progId="">
                <p:embed/>
              </p:oleObj>
            </a:graphicData>
          </a:graphic>
        </p:graphicFrame>
        <p:sp>
          <p:nvSpPr>
            <p:cNvPr id="13" name="Right Brace 12"/>
            <p:cNvSpPr/>
            <p:nvPr/>
          </p:nvSpPr>
          <p:spPr>
            <a:xfrm>
              <a:off x="6584590" y="2604423"/>
              <a:ext cx="283570" cy="141010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40074" y="1652166"/>
            <a:ext cx="212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Tilting:  exchange </a:t>
            </a:r>
          </a:p>
          <a:p>
            <a:r>
              <a:rPr lang="en-US" dirty="0" smtClean="0"/>
              <a:t>between components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7104" y="3532399"/>
            <a:ext cx="2626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Stretching:  amplification,</a:t>
            </a:r>
          </a:p>
          <a:p>
            <a:r>
              <a:rPr lang="en-US" dirty="0" smtClean="0"/>
              <a:t>volume of fluid element </a:t>
            </a:r>
          </a:p>
          <a:p>
            <a:r>
              <a:rPr lang="en-US" dirty="0" smtClean="0"/>
              <a:t>constant, radius decreases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55797" y="3375246"/>
            <a:ext cx="439238" cy="10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1116518822_13678-4_dd_enhanced_486a-A496R1.mov">
            <a:hlinkClick r:id="" action="ppaction://media"/>
          </p:cNvPr>
          <p:cNvPicPr/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5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Conservation of angular momentum </a:t>
            </a:r>
          </a:p>
          <a:p>
            <a:r>
              <a:rPr lang="en-US" dirty="0" smtClean="0"/>
              <a:t>(per unit mass):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67141" y="212846"/>
          <a:ext cx="1466850" cy="334962"/>
        </p:xfrm>
        <a:graphic>
          <a:graphicData uri="http://schemas.openxmlformats.org/presentationml/2006/ole">
            <p:oleObj spid="_x0000_s33794" name="Equation" r:id="rId4" imgW="1003300" imgH="228600" progId="">
              <p:embed/>
            </p:oleObj>
          </a:graphicData>
        </a:graphic>
      </p:graphicFrame>
      <p:pic>
        <p:nvPicPr>
          <p:cNvPr id="5" name="Picture 4" descr="ke.png"/>
          <p:cNvPicPr>
            <a:picLocks noChangeAspect="1"/>
          </p:cNvPicPr>
          <p:nvPr/>
        </p:nvPicPr>
        <p:blipFill>
          <a:blip r:embed="rId5"/>
          <a:srcRect l="208" t="24033" r="16008" b="1767"/>
          <a:stretch>
            <a:fillRect/>
          </a:stretch>
        </p:blipFill>
        <p:spPr>
          <a:xfrm>
            <a:off x="0" y="770054"/>
            <a:ext cx="2650901" cy="23476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ens.png"/>
          <p:cNvPicPr>
            <a:picLocks noChangeAspect="1"/>
          </p:cNvPicPr>
          <p:nvPr/>
        </p:nvPicPr>
        <p:blipFill>
          <a:blip r:embed="rId6"/>
          <a:srcRect l="-522" t="23965" r="15475"/>
          <a:stretch>
            <a:fillRect/>
          </a:stretch>
        </p:blipFill>
        <p:spPr>
          <a:xfrm>
            <a:off x="2764192" y="770056"/>
            <a:ext cx="2639915" cy="236017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16342" y="123000"/>
          <a:ext cx="760413" cy="577850"/>
        </p:xfrm>
        <a:graphic>
          <a:graphicData uri="http://schemas.openxmlformats.org/presentationml/2006/ole">
            <p:oleObj spid="_x0000_s33795" name="Equation" r:id="rId7" imgW="520700" imgH="3937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38336" y="172724"/>
          <a:ext cx="1231848" cy="456976"/>
        </p:xfrm>
        <a:graphic>
          <a:graphicData uri="http://schemas.openxmlformats.org/presentationml/2006/ole">
            <p:oleObj spid="_x0000_s33796" name="Equation" r:id="rId8" imgW="787400" imgH="2921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088632"/>
            <a:ext cx="2800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Mininni</a:t>
            </a:r>
            <a:r>
              <a:rPr lang="en-US" sz="1600" dirty="0" smtClean="0"/>
              <a:t> et al. (2006)</a:t>
            </a:r>
          </a:p>
          <a:p>
            <a:r>
              <a:rPr lang="en-US" sz="1600" dirty="0" smtClean="0"/>
              <a:t>DNS with Taylor-Green forcing 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63272" y="734018"/>
            <a:ext cx="3026427" cy="923330"/>
            <a:chOff x="5783276" y="974036"/>
            <a:chExt cx="3026427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5783276" y="974036"/>
              <a:ext cx="30264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Vorticity</a:t>
              </a:r>
              <a:r>
                <a:rPr lang="en-US" dirty="0" smtClean="0">
                  <a:solidFill>
                    <a:srgbClr val="0000FF"/>
                  </a:solidFill>
                </a:rPr>
                <a:t> production</a:t>
              </a:r>
            </a:p>
            <a:p>
              <a:endParaRPr lang="en-US" dirty="0" smtClean="0">
                <a:solidFill>
                  <a:srgbClr val="0000FF"/>
                </a:solidFill>
              </a:endParaRPr>
            </a:p>
            <a:p>
              <a:r>
                <a:rPr lang="en-US" dirty="0" smtClean="0">
                  <a:solidFill>
                    <a:srgbClr val="0000FF"/>
                  </a:solidFill>
                </a:rPr>
                <a:t>Energy transfer to small scales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866947" y="1336291"/>
            <a:ext cx="383383" cy="281148"/>
          </p:xfrm>
          <a:graphic>
            <a:graphicData uri="http://schemas.openxmlformats.org/presentationml/2006/ole">
              <p:oleObj spid="_x0000_s33797" name="Equation" r:id="rId9" imgW="190500" imgH="139700" progId="">
                <p:embed/>
              </p:oleObj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639547" y="3350015"/>
          <a:ext cx="3681413" cy="650875"/>
        </p:xfrm>
        <a:graphic>
          <a:graphicData uri="http://schemas.openxmlformats.org/presentationml/2006/ole">
            <p:oleObj spid="_x0000_s33798" name="Equation" r:id="rId10" imgW="2654300" imgH="469900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3865922"/>
            <a:ext cx="43317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As much </a:t>
            </a: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destretching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 as stretching?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466536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 err="1" smtClean="0"/>
              <a:t>enstrophy</a:t>
            </a:r>
            <a:r>
              <a:rPr lang="en-US" dirty="0" smtClean="0"/>
              <a:t> increases, or maintains itself against viscosity only if  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407920" y="4960032"/>
          <a:ext cx="1371600" cy="722312"/>
        </p:xfrm>
        <a:graphic>
          <a:graphicData uri="http://schemas.openxmlformats.org/presentationml/2006/ole">
            <p:oleObj spid="_x0000_s33799" name="Equation" r:id="rId11" imgW="990600" imgH="520700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0" y="5721310"/>
            <a:ext cx="700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On average, there must be a correlation between the magnitude of the </a:t>
            </a:r>
            <a:r>
              <a:rPr lang="en-US" dirty="0" err="1" smtClean="0">
                <a:solidFill>
                  <a:srgbClr val="0000FF"/>
                </a:solidFill>
              </a:rPr>
              <a:t>vorticity</a:t>
            </a:r>
            <a:r>
              <a:rPr lang="en-US" dirty="0" smtClean="0">
                <a:solidFill>
                  <a:srgbClr val="0000FF"/>
                </a:solidFill>
              </a:rPr>
              <a:t> and the gradient of the velocity in the flow.  This requires a velocity derivative </a:t>
            </a:r>
            <a:r>
              <a:rPr lang="en-US" dirty="0" err="1" smtClean="0">
                <a:solidFill>
                  <a:srgbClr val="0000FF"/>
                </a:solidFill>
              </a:rPr>
              <a:t>skewness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NonGaussianity</a:t>
            </a:r>
            <a:r>
              <a:rPr lang="en-US" dirty="0" smtClean="0">
                <a:solidFill>
                  <a:srgbClr val="0000FF"/>
                </a:solidFill>
              </a:rPr>
              <a:t> in the derivative statistics).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0138" y="4217859"/>
            <a:ext cx="4103861" cy="132343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Heuristic argument: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800000"/>
                </a:solidFill>
              </a:rPr>
              <a:t> random walk – on average the distance 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  between any two points increases 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800000"/>
                </a:solidFill>
              </a:rPr>
              <a:t> infinitesimal line elements are on average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  stretched by random motions (and folded)</a:t>
            </a:r>
            <a:r>
              <a:rPr lang="en-US" sz="1600" dirty="0" smtClean="0"/>
              <a:t>.</a:t>
            </a:r>
            <a:endParaRPr lang="en-US" sz="1600" dirty="0" smtClean="0">
              <a:solidFill>
                <a:srgbClr val="80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73419" y="1166430"/>
          <a:ext cx="241300" cy="215900"/>
        </p:xfrm>
        <a:graphic>
          <a:graphicData uri="http://schemas.openxmlformats.org/presentationml/2006/ole">
            <p:oleObj spid="_x0000_s33802" name="Equation" r:id="rId12" imgW="241300" imgH="215900" progId="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557588" y="950913"/>
          <a:ext cx="177800" cy="215900"/>
        </p:xfrm>
        <a:graphic>
          <a:graphicData uri="http://schemas.openxmlformats.org/presentationml/2006/ole">
            <p:oleObj spid="_x0000_s33803" name="Equation" r:id="rId13" imgW="177800" imgH="215900" progId="">
              <p:embed/>
            </p:oleObj>
          </a:graphicData>
        </a:graphic>
      </p:graphicFrame>
      <p:sp>
        <p:nvSpPr>
          <p:cNvPr id="23" name="Can 22"/>
          <p:cNvSpPr/>
          <p:nvPr/>
        </p:nvSpPr>
        <p:spPr>
          <a:xfrm rot="3488315">
            <a:off x="5842000" y="2154621"/>
            <a:ext cx="262759" cy="709448"/>
          </a:xfrm>
          <a:prstGeom prst="can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 rot="3488315">
            <a:off x="7607905" y="1634999"/>
            <a:ext cx="141969" cy="1610421"/>
          </a:xfrm>
          <a:prstGeom prst="can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47793" y="2496208"/>
            <a:ext cx="245242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to-movie2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0163" y="383879"/>
            <a:ext cx="2873116" cy="2873116"/>
          </a:xfrm>
          <a:prstGeom prst="rect">
            <a:avLst/>
          </a:prstGeom>
        </p:spPr>
      </p:pic>
      <p:pic>
        <p:nvPicPr>
          <p:cNvPr id="5" name="goto-movie3.avi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389892" y="383260"/>
            <a:ext cx="2870208" cy="2870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088" y="3208900"/>
            <a:ext cx="2344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Goto</a:t>
            </a:r>
            <a:r>
              <a:rPr lang="en-US" sz="1600" dirty="0" smtClean="0"/>
              <a:t> and Kida (2007)</a:t>
            </a:r>
          </a:p>
          <a:p>
            <a:r>
              <a:rPr lang="en-US" sz="1600" dirty="0" smtClean="0"/>
              <a:t>DNS with spectral forcing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98091" y="3472961"/>
            <a:ext cx="2021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Turbulent flows characterized by macroscopic mixing to small scales, and thus enhanced microscopic diffusion and dissipation.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3482" y="4180709"/>
            <a:ext cx="5016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Two </a:t>
            </a:r>
            <a:r>
              <a:rPr lang="en-US" sz="2000" dirty="0" smtClean="0">
                <a:solidFill>
                  <a:srgbClr val="FF0000"/>
                </a:solidFill>
              </a:rPr>
              <a:t>components: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Transport – fluid parcels, “mixing” on continuum scale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Dissipation – homogenization within/between parcels, transfer to the molecular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107"/>
            <a:ext cx="6139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So what is the Question?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What is the turbulence problem?  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Is there </a:t>
            </a:r>
            <a:r>
              <a:rPr lang="en-US" sz="2000" i="1" dirty="0" smtClean="0">
                <a:solidFill>
                  <a:srgbClr val="800000"/>
                </a:solidFill>
                <a:latin typeface="Arial"/>
                <a:cs typeface="Arial"/>
              </a:rPr>
              <a:t>one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, or are all flows fundamentally different?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520111"/>
            <a:ext cx="129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231" y="1830135"/>
            <a:ext cx="8861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“The problem of turbulence is reduced here [for incompressible flows] to finding the probability distribution </a:t>
            </a:r>
            <a:r>
              <a:rPr lang="en-US" i="1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rgbClr val="0000FF"/>
                </a:solidFill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</a:rPr>
              <a:t>dω</a:t>
            </a:r>
            <a:r>
              <a:rPr lang="en-US" dirty="0" smtClean="0">
                <a:solidFill>
                  <a:srgbClr val="0000FF"/>
                </a:solidFill>
              </a:rPr>
              <a:t>) in the phase space of turbulent flow </a:t>
            </a:r>
            <a:r>
              <a:rPr lang="en-US" i="1" dirty="0" err="1" smtClean="0">
                <a:solidFill>
                  <a:srgbClr val="0000FF"/>
                </a:solidFill>
              </a:rPr>
              <a:t>Ω</a:t>
            </a:r>
            <a:r>
              <a:rPr lang="en-US" i="1" dirty="0" smtClean="0">
                <a:solidFill>
                  <a:srgbClr val="0000FF"/>
                </a:solidFill>
              </a:rPr>
              <a:t> =</a:t>
            </a:r>
            <a:r>
              <a:rPr lang="en-US" dirty="0" smtClean="0">
                <a:solidFill>
                  <a:srgbClr val="0000FF"/>
                </a:solidFill>
              </a:rPr>
              <a:t>{</a:t>
            </a:r>
            <a:r>
              <a:rPr lang="en-US" i="1" dirty="0" err="1" smtClean="0">
                <a:solidFill>
                  <a:srgbClr val="0000FF"/>
                </a:solidFill>
              </a:rPr>
              <a:t>ω</a:t>
            </a:r>
            <a:r>
              <a:rPr lang="en-US" dirty="0" smtClean="0">
                <a:solidFill>
                  <a:srgbClr val="0000FF"/>
                </a:solidFill>
              </a:rPr>
              <a:t>}, the points </a:t>
            </a:r>
            <a:r>
              <a:rPr lang="en-US" i="1" dirty="0" err="1" smtClean="0">
                <a:solidFill>
                  <a:srgbClr val="0000FF"/>
                </a:solidFill>
              </a:rPr>
              <a:t>ω</a:t>
            </a:r>
            <a:r>
              <a:rPr lang="en-US" dirty="0" smtClean="0">
                <a:solidFill>
                  <a:srgbClr val="0000FF"/>
                </a:solidFill>
              </a:rPr>
              <a:t> of which are all possible </a:t>
            </a:r>
            <a:r>
              <a:rPr lang="en-US" dirty="0" err="1" smtClean="0">
                <a:solidFill>
                  <a:srgbClr val="0000FF"/>
                </a:solidFill>
              </a:rPr>
              <a:t>solenoidal</a:t>
            </a:r>
            <a:r>
              <a:rPr lang="en-US" dirty="0" smtClean="0">
                <a:solidFill>
                  <a:srgbClr val="0000FF"/>
                </a:solidFill>
              </a:rPr>
              <a:t> vector fields </a:t>
            </a:r>
            <a:r>
              <a:rPr lang="en-US" b="1" dirty="0" err="1" smtClean="0">
                <a:solidFill>
                  <a:srgbClr val="0000FF"/>
                </a:solidFill>
              </a:rPr>
              <a:t>u</a:t>
            </a:r>
            <a:r>
              <a:rPr lang="en-US" dirty="0" err="1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x</a:t>
            </a:r>
            <a:r>
              <a:rPr lang="en-US" dirty="0" err="1" smtClean="0">
                <a:solidFill>
                  <a:srgbClr val="0000FF"/>
                </a:solidFill>
              </a:rPr>
              <a:t>,</a:t>
            </a:r>
            <a:r>
              <a:rPr lang="en-US" i="1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) which satisfy the equations of fluid mechanics and the boundary conditions imposed at the boundaries of the flow.” </a:t>
            </a:r>
            <a:r>
              <a:rPr lang="en-US" dirty="0" smtClean="0"/>
              <a:t>The fluid mechanical fields are constrained random fields and every actual example of such a field is a realization of the statistical ensemble of all possible fields.  </a:t>
            </a:r>
            <a:r>
              <a:rPr lang="en-US" dirty="0" smtClean="0">
                <a:solidFill>
                  <a:srgbClr val="0000FF"/>
                </a:solidFill>
              </a:rPr>
              <a:t>“Thus, in a turbulent flow, the equations of fluid dynamics will determine uniquely the evolution in time of the probability distribution of all the fluid dynamic fields.” – </a:t>
            </a:r>
            <a:r>
              <a:rPr lang="en-US" dirty="0" err="1" smtClean="0">
                <a:solidFill>
                  <a:srgbClr val="0000FF"/>
                </a:solidFill>
              </a:rPr>
              <a:t>Monin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Yaglom</a:t>
            </a:r>
            <a:r>
              <a:rPr lang="en-US" dirty="0" smtClean="0">
                <a:solidFill>
                  <a:srgbClr val="0000FF"/>
                </a:solidFill>
              </a:rPr>
              <a:t> (1971)</a:t>
            </a:r>
            <a:endParaRPr lang="en-US" dirty="0" smtClean="0"/>
          </a:p>
          <a:p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236553" y="5017328"/>
          <a:ext cx="4561653" cy="746008"/>
        </p:xfrm>
        <a:graphic>
          <a:graphicData uri="http://schemas.openxmlformats.org/presentationml/2006/ole">
            <p:oleObj spid="_x0000_s35845" name="Equation" r:id="rId4" imgW="2870200" imgH="46990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91152" y="4461203"/>
          <a:ext cx="839952" cy="267258"/>
        </p:xfrm>
        <a:graphic>
          <a:graphicData uri="http://schemas.openxmlformats.org/presentationml/2006/ole">
            <p:oleObj spid="_x0000_s35846" name="Equation" r:id="rId5" imgW="558800" imgH="177800" progId="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47254" y="4218698"/>
          <a:ext cx="3435350" cy="741363"/>
        </p:xfrm>
        <a:graphic>
          <a:graphicData uri="http://schemas.openxmlformats.org/presentationml/2006/ole">
            <p:oleObj spid="_x0000_s35847" name="Equation" r:id="rId6" imgW="1943100" imgH="41910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81724" y="5176347"/>
          <a:ext cx="617382" cy="452747"/>
        </p:xfrm>
        <a:graphic>
          <a:graphicData uri="http://schemas.openxmlformats.org/presentationml/2006/ole">
            <p:oleObj spid="_x0000_s35848" name="Equation" r:id="rId7" imgW="190500" imgH="139700" progId="">
              <p:embed/>
            </p:oleObj>
          </a:graphicData>
        </a:graphic>
      </p:graphicFrame>
      <p:pic>
        <p:nvPicPr>
          <p:cNvPr id="13" name="Picture 12" descr="564px-Flow_past_a_cylinder._Pressure_streamfunction_potenti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276" y="4183827"/>
            <a:ext cx="2513723" cy="2674174"/>
          </a:xfrm>
          <a:prstGeom prst="rect">
            <a:avLst/>
          </a:prstGeom>
        </p:spPr>
      </p:pic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70082" y="5872123"/>
          <a:ext cx="1791849" cy="764503"/>
        </p:xfrm>
        <a:graphic>
          <a:graphicData uri="http://schemas.openxmlformats.org/presentationml/2006/ole">
            <p:oleObj spid="_x0000_s35850" name="Equation" r:id="rId9" imgW="1219200" imgH="520700" progId="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404971" y="5894048"/>
          <a:ext cx="1788891" cy="755496"/>
        </p:xfrm>
        <a:graphic>
          <a:graphicData uri="http://schemas.openxmlformats.org/presentationml/2006/ole">
            <p:oleObj spid="_x0000_s35851" name="Equation" r:id="rId10" imgW="1231900" imgH="52070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14483" y="608724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Splat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1296" y="6090744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25529" y="357904"/>
          <a:ext cx="793395" cy="581823"/>
        </p:xfrm>
        <a:graphic>
          <a:graphicData uri="http://schemas.openxmlformats.org/presentationml/2006/ole">
            <p:oleObj spid="_x0000_s98306" name="Equation" r:id="rId4" imgW="190500" imgH="13970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6799" y="399859"/>
            <a:ext cx="6712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Describe the probability distribution in terms of its moments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Truncate the moment expansion to some low order (tractability)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Model the influence of higher order moments (closure)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Evolve low order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13942"/>
            <a:ext cx="564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Level  Description (more explicit low order model):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755" y="2441901"/>
            <a:ext cx="887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problem of turbulence is the problem of scalar and vector transport at unresolved scales.  </a:t>
            </a:r>
            <a:r>
              <a:rPr lang="en-US" dirty="0" smtClean="0"/>
              <a:t>Numerical solution of the </a:t>
            </a:r>
            <a:r>
              <a:rPr lang="en-US" dirty="0" err="1" smtClean="0"/>
              <a:t>Navier</a:t>
            </a:r>
            <a:r>
              <a:rPr lang="en-US" dirty="0" smtClean="0"/>
              <a:t>-Stokes equations can yield a robust realization of the flow at resolved scales, modeling of turbulent transport is needed to bridge the gap between resolved motions and molecular diffusion.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8185" y="3831301"/>
            <a:ext cx="8674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characteristics of small-scale turbulent motions, how do these depend on the properties of the large-scale motions from which they derive, and knowing them, how can we model the transport of scalar and vector quantities, such as concentration, energy, or momentum?</a:t>
            </a: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11436" y="5239243"/>
          <a:ext cx="793750" cy="582612"/>
        </p:xfrm>
        <a:graphic>
          <a:graphicData uri="http://schemas.openxmlformats.org/presentationml/2006/ole">
            <p:oleObj spid="_x0000_s98309" name="Equation" r:id="rId5" imgW="190500" imgH="1397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7543" y="5325707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Numerical simulation of </a:t>
            </a:r>
            <a:r>
              <a:rPr lang="en-US" dirty="0" err="1" smtClean="0">
                <a:latin typeface="Arial"/>
                <a:cs typeface="Arial"/>
              </a:rPr>
              <a:t>Navier</a:t>
            </a:r>
            <a:r>
              <a:rPr lang="en-US" dirty="0" smtClean="0">
                <a:latin typeface="Arial"/>
                <a:cs typeface="Arial"/>
              </a:rPr>
              <a:t>-Stokes at affordable resolution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Subgrid</a:t>
            </a:r>
            <a:r>
              <a:rPr lang="en-US" dirty="0" smtClean="0">
                <a:latin typeface="Arial"/>
                <a:cs typeface="Arial"/>
              </a:rPr>
              <a:t> model of turbulent transport below grid scales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108601</TotalTime>
  <Words>3315</Words>
  <Application>Microsoft Macintosh PowerPoint</Application>
  <PresentationFormat>On-screen Show (4:3)</PresentationFormat>
  <Paragraphs>350</Paragraphs>
  <Slides>31</Slides>
  <Notes>11</Notes>
  <HiddenSlides>0</HiddenSlides>
  <MMClips>7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 Narrow</vt:lpstr>
      <vt:lpstr>Office Theme</vt:lpstr>
      <vt:lpstr>Equation</vt:lpstr>
      <vt:lpstr>                                                             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NCAR/HAO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 User Forum 21 April 2003</dc:title>
  <dc:creator>Mark Rast</dc:creator>
  <cp:lastModifiedBy>Pascale Garaud</cp:lastModifiedBy>
  <cp:revision>1190</cp:revision>
  <dcterms:created xsi:type="dcterms:W3CDTF">2010-07-10T19:54:51Z</dcterms:created>
  <dcterms:modified xsi:type="dcterms:W3CDTF">2010-07-10T19:55:51Z</dcterms:modified>
</cp:coreProperties>
</file>